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90" r:id="rId3"/>
    <p:sldId id="270" r:id="rId4"/>
    <p:sldId id="274" r:id="rId5"/>
    <p:sldId id="272" r:id="rId6"/>
    <p:sldId id="271" r:id="rId7"/>
    <p:sldId id="280" r:id="rId8"/>
    <p:sldId id="289" r:id="rId9"/>
    <p:sldId id="287" r:id="rId10"/>
    <p:sldId id="288" r:id="rId11"/>
    <p:sldId id="281" r:id="rId12"/>
    <p:sldId id="285" r:id="rId13"/>
    <p:sldId id="292" r:id="rId14"/>
    <p:sldId id="291" r:id="rId15"/>
    <p:sldId id="293" r:id="rId16"/>
    <p:sldId id="295" r:id="rId17"/>
    <p:sldId id="297" r:id="rId18"/>
    <p:sldId id="298" r:id="rId19"/>
    <p:sldId id="301" r:id="rId20"/>
    <p:sldId id="303" r:id="rId21"/>
    <p:sldId id="304" r:id="rId22"/>
    <p:sldId id="305" r:id="rId23"/>
    <p:sldId id="311" r:id="rId24"/>
    <p:sldId id="306" r:id="rId25"/>
    <p:sldId id="321" r:id="rId26"/>
    <p:sldId id="322" r:id="rId27"/>
    <p:sldId id="309" r:id="rId28"/>
    <p:sldId id="310" r:id="rId29"/>
    <p:sldId id="302" r:id="rId30"/>
    <p:sldId id="307" r:id="rId31"/>
    <p:sldId id="308" r:id="rId32"/>
    <p:sldId id="320" r:id="rId33"/>
    <p:sldId id="409" r:id="rId34"/>
    <p:sldId id="313" r:id="rId35"/>
    <p:sldId id="312" r:id="rId36"/>
    <p:sldId id="314" r:id="rId37"/>
    <p:sldId id="315" r:id="rId38"/>
    <p:sldId id="316" r:id="rId39"/>
    <p:sldId id="317" r:id="rId40"/>
    <p:sldId id="318" r:id="rId41"/>
    <p:sldId id="294" r:id="rId42"/>
    <p:sldId id="319" r:id="rId43"/>
    <p:sldId id="326" r:id="rId44"/>
    <p:sldId id="325" r:id="rId45"/>
    <p:sldId id="324" r:id="rId46"/>
    <p:sldId id="327" r:id="rId47"/>
    <p:sldId id="328" r:id="rId48"/>
    <p:sldId id="407" r:id="rId49"/>
    <p:sldId id="408" r:id="rId50"/>
    <p:sldId id="410" r:id="rId51"/>
    <p:sldId id="411" r:id="rId52"/>
    <p:sldId id="412"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p:restoredTop sz="94631"/>
  </p:normalViewPr>
  <p:slideViewPr>
    <p:cSldViewPr snapToGrid="0">
      <p:cViewPr varScale="1">
        <p:scale>
          <a:sx n="101" d="100"/>
          <a:sy n="10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14CA1-4ABE-9A47-A867-9DA1F6763312}"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13D49-D430-B541-8A30-796D6A45687C}" type="slidenum">
              <a:rPr lang="en-US" smtClean="0"/>
              <a:t>‹#›</a:t>
            </a:fld>
            <a:endParaRPr lang="en-US"/>
          </a:p>
        </p:txBody>
      </p:sp>
    </p:spTree>
    <p:extLst>
      <p:ext uri="{BB962C8B-B14F-4D97-AF65-F5344CB8AC3E}">
        <p14:creationId xmlns:p14="http://schemas.microsoft.com/office/powerpoint/2010/main" val="356994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a:t>
            </a:r>
            <a:r>
              <a:rPr lang="en-US" dirty="0" err="1"/>
              <a:t>daiy</a:t>
            </a:r>
            <a:r>
              <a:rPr lang="en-US" dirty="0"/>
              <a:t> life we use  GPT-4 in NLP tasks: essay generation, translation, coding. have you thought about if we can train GPT to be our favorite buddy, let it have our ideal personality. So lets delve into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 LLMs are trained on vast datasets that inherently carry social biases. when users perceive AI as a "machine," they understand that discriminatory outputs—such as racial or gender biases—are more likely a result of flaws in the training data or the model’s design rather than intentional malice by the system. crime data racial bias black people</a:t>
            </a:r>
          </a:p>
          <a:p>
            <a:endParaRPr lang="en-US" altLang="zh-CN"/>
          </a:p>
          <a:p>
            <a:r>
              <a:rPr lang="en-US" altLang="zh-CN"/>
              <a:t>This view assumes that AI’s biases and faults are not inherent, but are instead learned and can be corrected through interactions. Much like caring for a child, users believe that AI can “grow” and “learn” from positive feedback and corrective actions.</a:t>
            </a:r>
          </a:p>
          <a:p>
            <a:endParaRPr lang="en-US" altLang="zh-CN"/>
          </a:p>
          <a:p>
            <a:r>
              <a:rPr lang="en-US" altLang="zh-CN"/>
              <a:t>Jailbreaking and the Impact of Malicious Users</a:t>
            </a:r>
          </a:p>
          <a:p>
            <a:r>
              <a:rPr lang="en-US" altLang="zh-CN"/>
              <a:t>where users employ improper methods or malicious prompts to manipulate AI-generated content, bypassing platform safeguards to produce morally questionable, biased, or harmful outputs. --user teach misbehave</a:t>
            </a:r>
          </a:p>
          <a:p>
            <a:endParaRPr lang="en-US" altLang="zh-CN"/>
          </a:p>
          <a:p>
            <a:r>
              <a:rPr lang="en-US" altLang="zh-CN"/>
              <a:t>user interacts with an AI companion designed as a "dominant CEO" or "old-fashioned patriarch." This character may generate misogynistic comments or classist remarks as part of its persona. The user accepts these biased remarks because they are consistent with the character’s role.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Users are not just passive consumers—they actively shape AI behavior.</a:t>
            </a:r>
          </a:p>
          <a:p>
            <a:r>
              <a:rPr lang="en-US" altLang="zh-CN"/>
              <a:t>Example: The study shows that user feedback and interventions can significantly alter the AI’s output and align it with the user’s ethical framework.</a:t>
            </a:r>
          </a:p>
          <a:p>
            <a:endParaRPr lang="en-US" altLang="zh-CN"/>
          </a:p>
          <a:p>
            <a:r>
              <a:rPr lang="en-US" altLang="zh-CN"/>
              <a:t>Algorithmic Control:</a:t>
            </a:r>
          </a:p>
          <a:p>
            <a:r>
              <a:rPr lang="en-US" altLang="zh-CN"/>
              <a:t>Both Meituan and Didi utilize sophisticated algorithms to optimize services—such as dynamic pricing, route optimization, and recommendation systems. </a:t>
            </a:r>
          </a:p>
          <a:p>
            <a:r>
              <a:rPr lang="en-US" altLang="zh-CN"/>
              <a:t>Algorithmic Resistance:</a:t>
            </a:r>
          </a:p>
          <a:p>
            <a:r>
              <a:rPr lang="en-US" altLang="zh-CN"/>
              <a:t>Users have developed various strategies to resist or challenge these algorithmic controls. For instance:</a:t>
            </a:r>
          </a:p>
          <a:p>
            <a:r>
              <a:rPr lang="en-US" altLang="zh-CN"/>
              <a:t>oOn Meituan, users might share tips on how to receive better promotions or avoid surge pricing by altering their usage patterns or location settings.</a:t>
            </a:r>
          </a:p>
          <a:p>
            <a:r>
              <a:rPr lang="en-US" altLang="en-US"/>
              <a:t></a:t>
            </a:r>
            <a:r>
              <a:rPr lang="en-US" altLang="zh-CN"/>
              <a:t>These platforms have online forums, social media groups, and user communities where individuals share strategies and tips for navigating algorithmic control. This community knowledge empowers users to reclaim some control over the algorithm, enhancing transparency and fairness in how services are delivered.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Agent-Based Modeling (ABM) </a:t>
            </a:r>
          </a:p>
          <a:p>
            <a:endParaRPr lang="en-US"/>
          </a:p>
          <a:p>
            <a:r>
              <a:rPr lang="en-US"/>
              <a:t>​	is a method used to simulate the behavior and interactions of individuals  to**understand complex systems,**</a:t>
            </a:r>
          </a:p>
          <a:p>
            <a:r>
              <a:rPr lang="en-US"/>
              <a:t> GPT-4 offer a solution. By training on vast and diverse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**realibility (whether the results can be reproduced under the same conditions). Validity refers  (whether the results really do represent what they are supposed to measure).**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easy-understanding/readable paper that focus on AI companion</a:t>
            </a:r>
          </a:p>
          <a:p>
            <a:endParaRPr lang="en-US"/>
          </a:p>
          <a:p>
            <a:r>
              <a:rPr lang="en-US"/>
              <a:t>mainly used qualitative methods, that is interview and content analysis. which suitable for us who are interested in llm and want to conduct some initial research while without technical background.</a:t>
            </a:r>
          </a:p>
          <a:p>
            <a:endParaRPr lang="en-US"/>
          </a:p>
          <a:p>
            <a:r>
              <a:rPr lang="en-US"/>
              <a:t>this paper may provide some inspirations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132C-1A6D-643A-CAD6-E8B8472E8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CF85C-B4FD-1110-0093-732AC6FA7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5ABD9-23A5-FA28-5800-818BA6ACC978}"/>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24AD8F4A-C445-D11F-B080-4445A2F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CEC8B-D529-2D78-8AB3-6941000ECC8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64651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32F-B489-25EC-5580-8F23A1422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A878B-36AB-4B96-71CF-D9E4FC074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374F-DF1E-DA52-B83E-6CC2BE89E37A}"/>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2FC0A5EF-E314-5A70-8E0B-EFC4CFB5C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7C8D-81FD-F69F-2877-0A55300C163C}"/>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91148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DDBFA-B74F-531B-DE17-D34413E8E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ADE88-1923-9C06-5FB1-E0BB527B8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03D6F-32AB-5293-A811-B916CD52258F}"/>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0E5C28BC-AEF4-ED57-7F18-9966CEF1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7A73C-8FB9-DDA0-EA2A-1EE0CD061F72}"/>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83967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A91F-3853-64F7-871C-6DEB5306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CADF5-7C86-8102-A96A-BA26F5F62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C6D6-7381-A362-87E0-10644B7E5A01}"/>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6DD49E03-CE3C-59DA-A80D-0FDCB181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81B0-44BA-2263-C5AB-E7B7523E9B60}"/>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4134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FDB5-E626-8007-17D3-D4D94FF62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556B2-B8D9-4E6F-01EE-979BCDCB12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7A22D-D1BE-4DC0-9E43-A502B7080763}"/>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171BA0A9-38D6-D98F-1854-DBA37F8A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75DD-EC6E-C637-B38C-59E5CE4F0849}"/>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7453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9420-4E39-7126-4606-035710130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831B2-31AF-168F-2437-D76E18108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4AFC-1620-21D5-44DF-A33504FD9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010317-DB5D-F00B-33FC-44E2192CD756}"/>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6" name="Footer Placeholder 5">
            <a:extLst>
              <a:ext uri="{FF2B5EF4-FFF2-40B4-BE49-F238E27FC236}">
                <a16:creationId xmlns:a16="http://schemas.microsoft.com/office/drawing/2014/main" id="{F41C1F96-95B6-2CC3-5A87-F280C6A1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9F438-D914-1954-921A-187BED747E7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85351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328E-5A93-7B0D-D3A4-1CBACC550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2CDD3-7459-35E4-AE6C-FBB576305D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576B1-E80E-7D61-9386-2FCD40C21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162CD9-466B-3AF0-0117-23CFA656D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156FF-1A5C-77D8-0374-A52DC40F9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D9B4-1B4C-2E3A-E6DC-C450A654DB86}"/>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8" name="Footer Placeholder 7">
            <a:extLst>
              <a:ext uri="{FF2B5EF4-FFF2-40B4-BE49-F238E27FC236}">
                <a16:creationId xmlns:a16="http://schemas.microsoft.com/office/drawing/2014/main" id="{D28CCA6A-108D-43E9-1C77-72CB9A2457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BA50E-FE95-BDAA-2A57-41F3D7F5B1F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1156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8896-1A81-E0C0-48E2-60D5EF6B4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88969-2B13-D38C-15B5-789010ABB7A8}"/>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4" name="Footer Placeholder 3">
            <a:extLst>
              <a:ext uri="{FF2B5EF4-FFF2-40B4-BE49-F238E27FC236}">
                <a16:creationId xmlns:a16="http://schemas.microsoft.com/office/drawing/2014/main" id="{75A26646-BE72-0EBE-101F-9DECA6A76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C3805-4A60-9976-90C3-9B5DFBAEF89E}"/>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122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2428-47AB-2D69-D979-63D173E0B875}"/>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3" name="Footer Placeholder 2">
            <a:extLst>
              <a:ext uri="{FF2B5EF4-FFF2-40B4-BE49-F238E27FC236}">
                <a16:creationId xmlns:a16="http://schemas.microsoft.com/office/drawing/2014/main" id="{53A1B38E-1508-FA02-2FB9-BDE17337D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178F0-15AE-08F1-11CF-23BB7472047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68358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ABC-0C40-5B2B-EB38-BD13C6D47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01B0FE-DF46-00B4-D49E-25EBB26E6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049F5-5AED-8CF5-59BA-17CC1AD18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988D2-0387-796F-DE33-3DBA57738A5E}"/>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6" name="Footer Placeholder 5">
            <a:extLst>
              <a:ext uri="{FF2B5EF4-FFF2-40B4-BE49-F238E27FC236}">
                <a16:creationId xmlns:a16="http://schemas.microsoft.com/office/drawing/2014/main" id="{ADEFB256-41DD-7E28-1D24-62BFA9095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34DA-CC74-44F6-4D1A-71C3CF182143}"/>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589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6EE6-D69F-98A7-E3F4-2BC99ABF7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D36A53-1D40-12D6-009B-6F234B729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035B-B7E2-B982-438D-E551FF56D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9C3D2-6F4B-98DF-6780-DA654F6BD18A}"/>
              </a:ext>
            </a:extLst>
          </p:cNvPr>
          <p:cNvSpPr>
            <a:spLocks noGrp="1"/>
          </p:cNvSpPr>
          <p:nvPr>
            <p:ph type="dt" sz="half" idx="10"/>
          </p:nvPr>
        </p:nvSpPr>
        <p:spPr/>
        <p:txBody>
          <a:bodyPr/>
          <a:lstStyle/>
          <a:p>
            <a:fld id="{05EE2CD2-E104-E344-92C6-F58A6C3ADA8A}" type="datetimeFigureOut">
              <a:rPr lang="en-US" smtClean="0"/>
              <a:t>5/20/25</a:t>
            </a:fld>
            <a:endParaRPr lang="en-US"/>
          </a:p>
        </p:txBody>
      </p:sp>
      <p:sp>
        <p:nvSpPr>
          <p:cNvPr id="6" name="Footer Placeholder 5">
            <a:extLst>
              <a:ext uri="{FF2B5EF4-FFF2-40B4-BE49-F238E27FC236}">
                <a16:creationId xmlns:a16="http://schemas.microsoft.com/office/drawing/2014/main" id="{DDEE2847-ADE9-1493-1AE0-F8F18A171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848E-A96F-506D-F7CE-7036EF36877F}"/>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23622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DBFEE-BF94-07E3-62D9-515120A41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8DB26-A780-A200-606E-2CF083647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7FB19-03D1-1CD3-A692-CD14A84CD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E2CD2-E104-E344-92C6-F58A6C3ADA8A}" type="datetimeFigureOut">
              <a:rPr lang="en-US" smtClean="0"/>
              <a:t>5/20/25</a:t>
            </a:fld>
            <a:endParaRPr lang="en-US"/>
          </a:p>
        </p:txBody>
      </p:sp>
      <p:sp>
        <p:nvSpPr>
          <p:cNvPr id="5" name="Footer Placeholder 4">
            <a:extLst>
              <a:ext uri="{FF2B5EF4-FFF2-40B4-BE49-F238E27FC236}">
                <a16:creationId xmlns:a16="http://schemas.microsoft.com/office/drawing/2014/main" id="{71ABA050-29F9-FCB9-F63B-AC0FDB50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6AB83-33AF-566D-3FAE-6E643F5B4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774E9F-175E-9047-A5D1-57BBB9824813}" type="slidenum">
              <a:rPr lang="en-US" smtClean="0"/>
              <a:t>‹#›</a:t>
            </a:fld>
            <a:endParaRPr lang="en-US"/>
          </a:p>
        </p:txBody>
      </p:sp>
    </p:spTree>
    <p:extLst>
      <p:ext uri="{BB962C8B-B14F-4D97-AF65-F5344CB8AC3E}">
        <p14:creationId xmlns:p14="http://schemas.microsoft.com/office/powerpoint/2010/main" val="8300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edia/66.jpeg" TargetMode="External"/><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hyperlink" Target="http://https:/xinghuo.xfyun.cn/" TargetMode="External"/><Relationship Id="rId4" Type="http://schemas.openxmlformats.org/officeDocument/2006/relationships/hyperlink" Target="https://chandl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6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sv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svg"/></Relationships>
</file>

<file path=ppt/slides/_rels/slide7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4.svg"/></Relationships>
</file>

<file path=ppt/slides/_rels/slide7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media/69.jpe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edia/63.jpeg"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2222500" y="1414462"/>
            <a:ext cx="7429500" cy="2387600"/>
          </a:xfrm>
        </p:spPr>
        <p:txBody>
          <a:bodyPr>
            <a:normAutofit fontScale="90000"/>
          </a:bodyPr>
          <a:lstStyle/>
          <a:p>
            <a:r>
              <a:rPr lang="en-US" dirty="0"/>
              <a:t>Lecture 2: Introduction to Large Language Models</a:t>
            </a:r>
            <a:r>
              <a:rPr lang="zh-CN" altLang="en-US" dirty="0"/>
              <a:t> </a:t>
            </a:r>
            <a:r>
              <a:rPr lang="en-US" altLang="zh-CN" dirty="0"/>
              <a:t>-</a:t>
            </a:r>
            <a:r>
              <a:rPr lang="zh-CN" altLang="en-US" dirty="0"/>
              <a:t> </a:t>
            </a:r>
            <a:r>
              <a:rPr lang="en-US" dirty="0"/>
              <a:t>Prompt Engineering </a:t>
            </a:r>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1365250" y="4541838"/>
            <a:ext cx="9144000" cy="1655762"/>
          </a:xfrm>
        </p:spPr>
        <p:txBody>
          <a:bodyPr>
            <a:noAutofit/>
          </a:bodyPr>
          <a:lstStyle/>
          <a:p>
            <a:r>
              <a:rPr lang="en-US" sz="3200" dirty="0"/>
              <a:t>Instructor: </a:t>
            </a:r>
            <a:r>
              <a:rPr lang="en-US" sz="3200" dirty="0" err="1"/>
              <a:t>Zhanzhan</a:t>
            </a:r>
            <a:r>
              <a:rPr lang="en-US" sz="3200" dirty="0"/>
              <a:t> Zhao</a:t>
            </a:r>
          </a:p>
          <a:p>
            <a:endParaRPr lang="en-US" sz="3200" dirty="0"/>
          </a:p>
        </p:txBody>
      </p:sp>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2"/>
          <p:cNvPicPr>
            <a:picLocks noChangeAspect="1"/>
          </p:cNvPicPr>
          <p:nvPr/>
        </p:nvPicPr>
        <p:blipFill>
          <a:blip r:embed="rId2"/>
          <a:stretch>
            <a:fillRect/>
          </a:stretch>
        </p:blipFill>
        <p:spPr>
          <a:xfrm>
            <a:off x="3078238" y="1706185"/>
            <a:ext cx="6041571" cy="4251476"/>
          </a:xfrm>
          <a:prstGeom prst="rect">
            <a:avLst/>
          </a:prstGeom>
        </p:spPr>
      </p:pic>
      <p:sp>
        <p:nvSpPr>
          <p:cNvPr id="3" name="TextBox 192"/>
          <p:cNvSpPr txBox="1"/>
          <p:nvPr/>
        </p:nvSpPr>
        <p:spPr>
          <a:xfrm>
            <a:off x="786964" y="343757"/>
            <a:ext cx="11405036" cy="647678"/>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in</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China</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338" dirty="0" err="1">
                <a:solidFill>
                  <a:srgbClr val="323232"/>
                </a:solidFill>
                <a:latin typeface="Arial" panose="020B0604020202090204"/>
                <a:ea typeface="Arial" panose="020B0604020202090204"/>
              </a:rPr>
              <a:t>Chan</a:t>
            </a:r>
            <a:r>
              <a:rPr lang="en-US" altLang="zh-CN" sz="4000" b="1" spc="333" dirty="0" err="1">
                <a:solidFill>
                  <a:srgbClr val="323232"/>
                </a:solidFill>
                <a:latin typeface="Arial" panose="020B0604020202090204"/>
                <a:ea typeface="Arial" panose="020B0604020202090204"/>
              </a:rPr>
              <a:t>dlerAI</a:t>
            </a:r>
            <a:endParaRPr lang="en-US" altLang="zh-CN" sz="4000" b="1" spc="333" dirty="0">
              <a:solidFill>
                <a:srgbClr val="323232"/>
              </a:solidFill>
              <a:latin typeface="Arial" panose="020B0604020202090204"/>
              <a:ea typeface="Arial" panose="020B0604020202090204"/>
            </a:endParaRPr>
          </a:p>
        </p:txBody>
      </p:sp>
      <p:sp>
        <p:nvSpPr>
          <p:cNvPr id="195" name="TextBox 195"/>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32</a:t>
            </a:r>
          </a:p>
          <a:p>
            <a:pPr indent="120955">
              <a:lnSpc>
                <a:spcPct val="93000"/>
              </a:lnSpc>
            </a:pPr>
            <a:r>
              <a:rPr lang="zh-CN" altLang="en-US" sz="1048" spc="86" dirty="0">
                <a:solidFill>
                  <a:srgbClr val="FFFFFF"/>
                </a:solidFill>
                <a:latin typeface="宋体"/>
                <a:ea typeface="宋体"/>
              </a:rPr>
              <a:t>32</a:t>
            </a:r>
          </a:p>
        </p:txBody>
      </p:sp>
      <p:sp>
        <p:nvSpPr>
          <p:cNvPr id="5" name="TextBox 4">
            <a:extLst>
              <a:ext uri="{FF2B5EF4-FFF2-40B4-BE49-F238E27FC236}">
                <a16:creationId xmlns:a16="http://schemas.microsoft.com/office/drawing/2014/main" id="{A08FDC78-99B0-9BE6-C915-BD4D381B8347}"/>
              </a:ext>
            </a:extLst>
          </p:cNvPr>
          <p:cNvSpPr txBox="1"/>
          <p:nvPr/>
        </p:nvSpPr>
        <p:spPr>
          <a:xfrm>
            <a:off x="3078238" y="1099382"/>
            <a:ext cx="6098582" cy="369332"/>
          </a:xfrm>
          <a:prstGeom prst="rect">
            <a:avLst/>
          </a:prstGeom>
          <a:noFill/>
        </p:spPr>
        <p:txBody>
          <a:bodyPr wrap="square">
            <a:spAutoFit/>
          </a:bodyPr>
          <a:lstStyle/>
          <a:p>
            <a:r>
              <a:rPr lang="en-US" altLang="zh-CN" sz="100" spc="5" dirty="0">
                <a:solidFill>
                  <a:srgbClr val="FFFFFF"/>
                </a:solidFill>
                <a:latin typeface="Arial" panose="020B0604020202090204"/>
                <a:ea typeface="Arial" panose="020B0604020202090204"/>
                <a:hlinkClick r:id="rId3"/>
              </a:rPr>
              <a:t>over</a:t>
            </a:r>
            <a:r>
              <a:rPr lang="zh-CN" altLang="en-US" sz="1800" spc="-14" dirty="0">
                <a:solidFill>
                  <a:srgbClr val="0563C1"/>
                </a:solidFill>
                <a:latin typeface="宋体"/>
                <a:ea typeface="宋体"/>
                <a:hlinkClick r:id="rId4"/>
              </a:rPr>
              <a:t>https://chandler</a:t>
            </a:r>
            <a:r>
              <a:rPr lang="zh-CN" altLang="en-US" sz="1800" spc="-19" dirty="0">
                <a:solidFill>
                  <a:srgbClr val="0563C1"/>
                </a:solidFill>
                <a:latin typeface="宋体"/>
                <a:ea typeface="宋体"/>
                <a:hlinkClick r:id="rId5"/>
              </a:rPr>
              <a:t>.bet/#/o</a:t>
            </a:r>
            <a:r>
              <a:rPr lang="zh-CN" altLang="en-US" sz="1800" spc="-10" dirty="0">
                <a:solidFill>
                  <a:srgbClr val="0563C1"/>
                </a:solidFill>
                <a:latin typeface="宋体"/>
                <a:ea typeface="宋体"/>
                <a:hlinkClick r:id="rId5"/>
              </a:rPr>
              <a:t>verView</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596"/>
    </mc:Choice>
    <mc:Fallback xmlns="">
      <p:transition spd="slow" advTm="25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4"/>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25</a:t>
            </a:r>
          </a:p>
          <a:p>
            <a:pPr indent="120955">
              <a:lnSpc>
                <a:spcPct val="93000"/>
              </a:lnSpc>
            </a:pPr>
            <a:r>
              <a:rPr lang="zh-CN" altLang="en-US" sz="1048" spc="86" dirty="0">
                <a:solidFill>
                  <a:srgbClr val="FFFFFF"/>
                </a:solidFill>
                <a:latin typeface="宋体"/>
                <a:ea typeface="宋体"/>
              </a:rPr>
              <a:t>25</a:t>
            </a:r>
          </a:p>
        </p:txBody>
      </p:sp>
      <p:sp>
        <p:nvSpPr>
          <p:cNvPr id="4" name="文本框 3"/>
          <p:cNvSpPr txBox="1"/>
          <p:nvPr/>
        </p:nvSpPr>
        <p:spPr>
          <a:xfrm>
            <a:off x="634016" y="878529"/>
            <a:ext cx="11256474" cy="4832092"/>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ChatGPT API key: </a:t>
            </a:r>
            <a:r>
              <a:rPr lang="en-US" altLang="zh-CN" sz="2800" u="sng" dirty="0">
                <a:solidFill>
                  <a:srgbClr val="0070C0"/>
                </a:solidFill>
                <a:latin typeface="Arial" panose="020B0604020202020204" pitchFamily="34" charset="0"/>
                <a:cs typeface="Arial" panose="020B0604020202020204" pitchFamily="34" charset="0"/>
              </a:rPr>
              <a:t>https://</a:t>
            </a:r>
            <a:r>
              <a:rPr lang="en-US" altLang="zh-CN" sz="2800" u="sng" dirty="0" err="1">
                <a:solidFill>
                  <a:srgbClr val="0070C0"/>
                </a:solidFill>
                <a:latin typeface="Arial" panose="020B0604020202020204" pitchFamily="34" charset="0"/>
                <a:cs typeface="Arial" panose="020B0604020202020204" pitchFamily="34" charset="0"/>
              </a:rPr>
              <a:t>platform.openai.com</a:t>
            </a:r>
            <a:r>
              <a:rPr lang="en-US" altLang="zh-CN" sz="2800" u="sng" dirty="0">
                <a:solidFill>
                  <a:srgbClr val="0070C0"/>
                </a:solidFill>
                <a:latin typeface="Arial" panose="020B0604020202020204" pitchFamily="34" charset="0"/>
                <a:cs typeface="Arial" panose="020B0604020202020204" pitchFamily="34" charset="0"/>
              </a:rPr>
              <a:t>/account/</a:t>
            </a:r>
            <a:r>
              <a:rPr lang="en-US" altLang="zh-CN" sz="2800" u="sng" dirty="0" err="1">
                <a:solidFill>
                  <a:srgbClr val="0070C0"/>
                </a:solidFill>
                <a:latin typeface="Arial" panose="020B0604020202020204" pitchFamily="34" charset="0"/>
                <a:cs typeface="Arial" panose="020B0604020202020204" pitchFamily="34" charset="0"/>
              </a:rPr>
              <a:t>api</a:t>
            </a:r>
            <a:r>
              <a:rPr lang="en-US" altLang="zh-CN" sz="2800" u="sng" dirty="0">
                <a:solidFill>
                  <a:srgbClr val="0070C0"/>
                </a:solidFill>
                <a:latin typeface="Arial" panose="020B0604020202020204" pitchFamily="34" charset="0"/>
                <a:cs typeface="Arial" panose="020B0604020202020204" pitchFamily="34" charset="0"/>
              </a:rPr>
              <a:t>-keys</a:t>
            </a:r>
            <a:r>
              <a:rPr lang="en-US" altLang="zh-CN" sz="2800" dirty="0">
                <a:latin typeface="Arial" panose="020B0604020202020204" pitchFamily="34" charset="0"/>
                <a:cs typeface="Arial" panose="020B0604020202020204" pitchFamily="34" charset="0"/>
              </a:rPr>
              <a:t> </a:t>
            </a:r>
          </a:p>
          <a:p>
            <a:endParaRPr lang="en-US" altLang="zh-CN" sz="2800" dirty="0">
              <a:latin typeface="Arial" panose="020B0604020202020204" pitchFamily="34" charset="0"/>
              <a:cs typeface="Arial" panose="020B0604020202020204" pitchFamily="34" charset="0"/>
            </a:endParaRPr>
          </a:p>
          <a:p>
            <a:r>
              <a:rPr lang="en-US" altLang="zh-CN" sz="2800" b="1" dirty="0">
                <a:solidFill>
                  <a:srgbClr val="0070C0"/>
                </a:solidFill>
                <a:latin typeface="Arial" panose="020B0604020202020204" pitchFamily="34" charset="0"/>
                <a:cs typeface="Arial" panose="020B0604020202020204" pitchFamily="34" charset="0"/>
              </a:rPr>
              <a:t>Advantages</a:t>
            </a:r>
          </a:p>
          <a:p>
            <a:endParaRPr lang="en-US" altLang="zh-CN" sz="2800" b="1" dirty="0">
              <a:solidFill>
                <a:srgbClr val="0070C0"/>
              </a:solidFill>
              <a:latin typeface="Arial" panose="020B0604020202020204" pitchFamily="34" charset="0"/>
              <a:cs typeface="Arial" panose="020B0604020202020204" pitchFamily="34" charset="0"/>
            </a:endParaRPr>
          </a:p>
          <a:p>
            <a:pPr marL="326578"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Batch processing</a:t>
            </a:r>
          </a:p>
          <a:p>
            <a:endParaRPr lang="en-US" altLang="zh-CN" sz="2800" dirty="0">
              <a:latin typeface="Arial" panose="020B0604020202020204" pitchFamily="34" charset="0"/>
              <a:cs typeface="Arial" panose="020B0604020202020204" pitchFamily="34" charset="0"/>
            </a:endParaRPr>
          </a:p>
          <a:p>
            <a:r>
              <a:rPr lang="en-US" altLang="zh-CN" sz="2800" b="1" dirty="0">
                <a:solidFill>
                  <a:srgbClr val="0070C0"/>
                </a:solidFill>
                <a:latin typeface="Arial" panose="020B0604020202020204" pitchFamily="34" charset="0"/>
                <a:cs typeface="Arial" panose="020B0604020202020204" pitchFamily="34" charset="0"/>
              </a:rPr>
              <a:t>Disadvantages</a:t>
            </a:r>
          </a:p>
          <a:p>
            <a:endParaRPr lang="en-US" altLang="zh-CN" sz="2800" b="1" dirty="0">
              <a:solidFill>
                <a:srgbClr val="0070C0"/>
              </a:solidFill>
              <a:latin typeface="Arial" panose="020B0604020202020204" pitchFamily="34" charset="0"/>
              <a:cs typeface="Arial" panose="020B0604020202020204" pitchFamily="34" charset="0"/>
            </a:endParaRPr>
          </a:p>
          <a:p>
            <a:pPr marL="326578"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Foreign credit card for payment</a:t>
            </a:r>
          </a:p>
          <a:p>
            <a:pPr marL="326578" indent="-326578">
              <a:buFont typeface="Arial" panose="020B0604020202090204" pitchFamily="34" charset="0"/>
              <a:buChar char="•"/>
            </a:pPr>
            <a:endParaRPr lang="en-US" altLang="zh-CN" sz="2800" dirty="0">
              <a:latin typeface="Arial" panose="020B0604020202020204" pitchFamily="34" charset="0"/>
              <a:cs typeface="Arial" panose="020B0604020202020204" pitchFamily="34" charset="0"/>
            </a:endParaRPr>
          </a:p>
          <a:p>
            <a:pPr marL="326578"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Direct access is unavailable in China</a:t>
            </a:r>
          </a:p>
        </p:txBody>
      </p:sp>
      <p:sp>
        <p:nvSpPr>
          <p:cNvPr id="3" name="TextBox 138">
            <a:extLst>
              <a:ext uri="{FF2B5EF4-FFF2-40B4-BE49-F238E27FC236}">
                <a16:creationId xmlns:a16="http://schemas.microsoft.com/office/drawing/2014/main" id="{4E61B692-E26C-FE67-67CD-6FFA6004C662}"/>
              </a:ext>
            </a:extLst>
          </p:cNvPr>
          <p:cNvSpPr txBox="1"/>
          <p:nvPr/>
        </p:nvSpPr>
        <p:spPr>
          <a:xfrm>
            <a:off x="746880" y="161756"/>
            <a:ext cx="9743923" cy="1109471"/>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API</a:t>
            </a:r>
            <a:endParaRPr lang="en-US" sz="4000" dirty="0">
              <a:latin typeface="Arial" panose="020B0604020202020204" pitchFamily="34" charset="0"/>
              <a:cs typeface="Arial" panose="020B0604020202020204" pitchFamily="34" charset="0"/>
            </a:endParaRPr>
          </a:p>
          <a:p>
            <a:pPr>
              <a:lnSpc>
                <a:spcPts val="1876"/>
              </a:lnSpc>
            </a:pPr>
            <a:endParaRPr lang="en-US" sz="1714" dirty="0"/>
          </a:p>
          <a:p>
            <a:pPr>
              <a:lnSpc>
                <a:spcPct val="101000"/>
              </a:lnSpc>
            </a:pPr>
            <a:endParaRPr lang="zh-CN" altLang="en-US" sz="1143" spc="-5" dirty="0">
              <a:solidFill>
                <a:srgbClr val="6C6C6C"/>
              </a:solidFill>
              <a:latin typeface="宋体"/>
              <a:ea typeface="宋体"/>
            </a:endParaRPr>
          </a:p>
        </p:txBody>
      </p:sp>
    </p:spTree>
  </p:cSld>
  <p:clrMapOvr>
    <a:masterClrMapping/>
  </p:clrMapOvr>
  <mc:AlternateContent xmlns:mc="http://schemas.openxmlformats.org/markup-compatibility/2006" xmlns:p14="http://schemas.microsoft.com/office/powerpoint/2010/main">
    <mc:Choice Requires="p14">
      <p:transition spd="slow" p14:dur="2000" advTm="2417"/>
    </mc:Choice>
    <mc:Fallback xmlns="">
      <p:transition spd="slow" advTm="241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3"/>
          <p:cNvPicPr>
            <a:picLocks noChangeAspect="1"/>
          </p:cNvPicPr>
          <p:nvPr/>
        </p:nvPicPr>
        <p:blipFill>
          <a:blip r:embed="rId2"/>
          <a:stretch>
            <a:fillRect/>
          </a:stretch>
        </p:blipFill>
        <p:spPr>
          <a:xfrm>
            <a:off x="914544" y="1859548"/>
            <a:ext cx="9863667" cy="3628571"/>
          </a:xfrm>
          <a:prstGeom prst="rect">
            <a:avLst/>
          </a:prstGeom>
        </p:spPr>
      </p:pic>
      <p:sp>
        <p:nvSpPr>
          <p:cNvPr id="3" name="TextBox 173"/>
          <p:cNvSpPr txBox="1"/>
          <p:nvPr/>
        </p:nvSpPr>
        <p:spPr>
          <a:xfrm>
            <a:off x="423938" y="343656"/>
            <a:ext cx="11610824" cy="874598"/>
          </a:xfrm>
          <a:prstGeom prst="rect">
            <a:avLst/>
          </a:prstGeom>
          <a:noFill/>
        </p:spPr>
        <p:txBody>
          <a:bodyPr wrap="square" lIns="0" tIns="0" rIns="0" bIns="0" rtlCol="0">
            <a:spAutoFit/>
          </a:bodyPr>
          <a:lstStyle/>
          <a:p>
            <a:pPr indent="362864">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API</a:t>
            </a:r>
            <a:r>
              <a:rPr lang="zh-CN" altLang="en-US" sz="4000" dirty="0">
                <a:latin typeface="Arial" panose="020B0604020202020204" pitchFamily="34" charset="0"/>
                <a:cs typeface="Arial" panose="020B0604020202020204" pitchFamily="34" charset="0"/>
              </a:rPr>
              <a:t> </a:t>
            </a:r>
            <a:r>
              <a:rPr lang="en-US" altLang="zh-CN" sz="4000" b="1" spc="281" dirty="0">
                <a:solidFill>
                  <a:srgbClr val="323232"/>
                </a:solidFill>
                <a:latin typeface="Arial" panose="020B0604020202020204" pitchFamily="34" charset="0"/>
                <a:cs typeface="Arial" panose="020B0604020202020204" pitchFamily="34" charset="0"/>
              </a:rPr>
              <a:t>in</a:t>
            </a:r>
            <a:r>
              <a:rPr lang="zh-CN" altLang="en-US" sz="4000" b="1" spc="281" dirty="0">
                <a:solidFill>
                  <a:srgbClr val="323232"/>
                </a:solidFill>
                <a:latin typeface="Arial" panose="020B0604020202020204" pitchFamily="34" charset="0"/>
                <a:cs typeface="Arial" panose="020B0604020202020204" pitchFamily="34" charset="0"/>
              </a:rPr>
              <a:t> </a:t>
            </a:r>
            <a:r>
              <a:rPr lang="en-US" altLang="zh-CN" sz="4000" b="1" spc="281" dirty="0">
                <a:solidFill>
                  <a:srgbClr val="323232"/>
                </a:solidFill>
                <a:latin typeface="Arial" panose="020B0604020202020204" pitchFamily="34" charset="0"/>
                <a:cs typeface="Arial" panose="020B0604020202020204" pitchFamily="34" charset="0"/>
              </a:rPr>
              <a:t>China</a:t>
            </a:r>
            <a:r>
              <a:rPr lang="zh-CN" altLang="en-US" sz="4000" b="1" spc="281" dirty="0">
                <a:solidFill>
                  <a:srgbClr val="323232"/>
                </a:solidFill>
                <a:latin typeface="Arial" panose="020B0604020202020204" pitchFamily="34" charset="0"/>
                <a:cs typeface="Arial" panose="020B0604020202020204" pitchFamily="34" charset="0"/>
              </a:rPr>
              <a:t> </a:t>
            </a:r>
            <a:r>
              <a:rPr lang="en-US" altLang="zh-CN" sz="4000" b="1" spc="281" dirty="0">
                <a:solidFill>
                  <a:srgbClr val="323232"/>
                </a:solidFill>
                <a:latin typeface="Arial" panose="020B0604020202020204" pitchFamily="34" charset="0"/>
                <a:cs typeface="Arial" panose="020B0604020202020204" pitchFamily="34" charset="0"/>
              </a:rPr>
              <a:t>-</a:t>
            </a:r>
            <a:r>
              <a:rPr lang="zh-CN" altLang="en-US" sz="4000" b="1" spc="281" dirty="0">
                <a:solidFill>
                  <a:srgbClr val="323232"/>
                </a:solidFill>
                <a:latin typeface="Arial" panose="020B0604020202020204" pitchFamily="34" charset="0"/>
                <a:cs typeface="Arial" panose="020B0604020202020204" pitchFamily="34" charset="0"/>
              </a:rPr>
              <a:t> </a:t>
            </a:r>
            <a:r>
              <a:rPr lang="en-US" altLang="zh-CN" sz="4000" b="1" spc="519" dirty="0">
                <a:solidFill>
                  <a:srgbClr val="323232"/>
                </a:solidFill>
                <a:latin typeface="Arial" panose="020B0604020202020204" pitchFamily="34" charset="0"/>
                <a:ea typeface="Arial" panose="020B0604020202090204"/>
                <a:cs typeface="Arial" panose="020B0604020202020204" pitchFamily="34" charset="0"/>
              </a:rPr>
              <a:t>API2D</a:t>
            </a:r>
            <a:endParaRPr lang="en-US" sz="4000" dirty="0">
              <a:latin typeface="Arial" panose="020B0604020202020204" pitchFamily="34" charset="0"/>
              <a:cs typeface="Arial" panose="020B0604020202020204" pitchFamily="34" charset="0"/>
            </a:endParaRPr>
          </a:p>
          <a:p>
            <a:pPr>
              <a:lnSpc>
                <a:spcPts val="1257"/>
              </a:lnSpc>
            </a:pPr>
            <a:endParaRPr lang="zh-CN" altLang="en-US" sz="1143" spc="-5" dirty="0">
              <a:solidFill>
                <a:srgbClr val="6C6C6C"/>
              </a:solidFill>
              <a:latin typeface="宋体"/>
              <a:ea typeface="宋体"/>
            </a:endParaRPr>
          </a:p>
        </p:txBody>
      </p:sp>
      <p:sp>
        <p:nvSpPr>
          <p:cNvPr id="174" name="TextBox 174"/>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29</a:t>
            </a:r>
          </a:p>
          <a:p>
            <a:pPr indent="120955">
              <a:lnSpc>
                <a:spcPct val="93000"/>
              </a:lnSpc>
            </a:pPr>
            <a:r>
              <a:rPr lang="zh-CN" altLang="en-US" sz="1048" spc="86" dirty="0">
                <a:solidFill>
                  <a:srgbClr val="FFFFFF"/>
                </a:solidFill>
                <a:latin typeface="宋体"/>
                <a:ea typeface="宋体"/>
              </a:rPr>
              <a:t>29</a:t>
            </a:r>
          </a:p>
        </p:txBody>
      </p:sp>
      <p:sp>
        <p:nvSpPr>
          <p:cNvPr id="4" name="文本框 3"/>
          <p:cNvSpPr txBox="1"/>
          <p:nvPr/>
        </p:nvSpPr>
        <p:spPr>
          <a:xfrm>
            <a:off x="914544" y="1279632"/>
            <a:ext cx="8859157" cy="444096"/>
          </a:xfrm>
          <a:prstGeom prst="rect">
            <a:avLst/>
          </a:prstGeom>
          <a:noFill/>
        </p:spPr>
        <p:txBody>
          <a:bodyPr wrap="square" rtlCol="0">
            <a:spAutoFit/>
          </a:bodyPr>
          <a:lstStyle/>
          <a:p>
            <a:r>
              <a:rPr lang="en-US" altLang="zh-CN" sz="2286" dirty="0">
                <a:latin typeface="Times New Roman Regular" panose="02020503050405090304" charset="0"/>
                <a:cs typeface="Times New Roman Regular" panose="02020503050405090304" charset="0"/>
              </a:rPr>
              <a:t>Domestic API: </a:t>
            </a:r>
            <a:r>
              <a:rPr lang="en-US" altLang="zh-CN" sz="2286" u="sng" dirty="0">
                <a:solidFill>
                  <a:srgbClr val="0070C0"/>
                </a:solidFill>
                <a:latin typeface="Times New Roman Regular" panose="02020503050405090304" charset="0"/>
                <a:cs typeface="Times New Roman Regular" panose="02020503050405090304" charset="0"/>
              </a:rPr>
              <a:t>https://api2d.com/</a:t>
            </a:r>
          </a:p>
        </p:txBody>
      </p:sp>
    </p:spTree>
  </p:cSld>
  <p:clrMapOvr>
    <a:masterClrMapping/>
  </p:clrMapOvr>
  <mc:AlternateContent xmlns:mc="http://schemas.openxmlformats.org/markup-compatibility/2006" xmlns:p14="http://schemas.microsoft.com/office/powerpoint/2010/main">
    <mc:Choice Requires="p14">
      <p:transition spd="slow" p14:dur="2000" advTm="57082"/>
    </mc:Choice>
    <mc:Fallback xmlns="">
      <p:transition spd="slow" advTm="570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42D8E-266F-A93E-B161-E821DD3178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0BD145-E0C0-D38D-CC96-1A46B28BF5BF}"/>
              </a:ext>
            </a:extLst>
          </p:cNvPr>
          <p:cNvSpPr txBox="1"/>
          <p:nvPr/>
        </p:nvSpPr>
        <p:spPr>
          <a:xfrm>
            <a:off x="294048" y="210126"/>
            <a:ext cx="12197587" cy="707886"/>
          </a:xfrm>
          <a:prstGeom prst="rect">
            <a:avLst/>
          </a:prstGeom>
          <a:noFill/>
        </p:spPr>
        <p:txBody>
          <a:bodyPr wrap="square" rtlCol="0">
            <a:spAutoFit/>
          </a:bodyPr>
          <a:lstStyle/>
          <a:p>
            <a:r>
              <a:rPr lang="en-US" sz="4000" dirty="0"/>
              <a:t>What is a Prompt?</a:t>
            </a:r>
          </a:p>
        </p:txBody>
      </p:sp>
      <p:sp>
        <p:nvSpPr>
          <p:cNvPr id="2" name="TextBox 1">
            <a:extLst>
              <a:ext uri="{FF2B5EF4-FFF2-40B4-BE49-F238E27FC236}">
                <a16:creationId xmlns:a16="http://schemas.microsoft.com/office/drawing/2014/main" id="{71F8A4AA-E6CB-199B-D8C8-4DDD94A109E1}"/>
              </a:ext>
            </a:extLst>
          </p:cNvPr>
          <p:cNvSpPr txBox="1"/>
          <p:nvPr/>
        </p:nvSpPr>
        <p:spPr>
          <a:xfrm>
            <a:off x="294048" y="1012954"/>
            <a:ext cx="10430359" cy="3108543"/>
          </a:xfrm>
          <a:prstGeom prst="rect">
            <a:avLst/>
          </a:prstGeom>
          <a:noFill/>
        </p:spPr>
        <p:txBody>
          <a:bodyPr wrap="square" rtlCol="0">
            <a:spAutoFit/>
          </a:bodyPr>
          <a:lstStyle/>
          <a:p>
            <a:r>
              <a:rPr lang="en-US" sz="2800" dirty="0"/>
              <a:t>A </a:t>
            </a:r>
            <a:r>
              <a:rPr lang="en-US" sz="2800" b="1" dirty="0"/>
              <a:t>prompt</a:t>
            </a:r>
            <a:r>
              <a:rPr lang="en-US" sz="2800" dirty="0"/>
              <a:t> is the input or instruction given to an AI model like GPT to generate a response.</a:t>
            </a:r>
          </a:p>
          <a:p>
            <a:endParaRPr lang="en-US" sz="2800" dirty="0"/>
          </a:p>
          <a:p>
            <a:r>
              <a:rPr lang="en-US" sz="2800" b="1" dirty="0"/>
              <a:t>Examples of Prompts:</a:t>
            </a:r>
            <a:endParaRPr lang="en-US" sz="2800" dirty="0"/>
          </a:p>
          <a:p>
            <a:pPr>
              <a:buFont typeface="+mj-lt"/>
              <a:buAutoNum type="arabicPeriod"/>
            </a:pPr>
            <a:r>
              <a:rPr lang="en-US" sz="2800" dirty="0"/>
              <a:t>“Write a poem about the ocean.”</a:t>
            </a:r>
          </a:p>
          <a:p>
            <a:pPr>
              <a:buFont typeface="+mj-lt"/>
              <a:buAutoNum type="arabicPeriod"/>
            </a:pPr>
            <a:r>
              <a:rPr lang="en-US" sz="2800" dirty="0"/>
              <a:t>“Translate this sentence into French.”</a:t>
            </a:r>
          </a:p>
          <a:p>
            <a:endParaRPr lang="en-US" sz="2800" dirty="0"/>
          </a:p>
        </p:txBody>
      </p:sp>
      <p:sp>
        <p:nvSpPr>
          <p:cNvPr id="7" name="TextBox 6">
            <a:extLst>
              <a:ext uri="{FF2B5EF4-FFF2-40B4-BE49-F238E27FC236}">
                <a16:creationId xmlns:a16="http://schemas.microsoft.com/office/drawing/2014/main" id="{B63502E3-FA73-1130-6C08-F1180AC07695}"/>
              </a:ext>
            </a:extLst>
          </p:cNvPr>
          <p:cNvSpPr txBox="1"/>
          <p:nvPr/>
        </p:nvSpPr>
        <p:spPr>
          <a:xfrm>
            <a:off x="294048" y="3937470"/>
            <a:ext cx="10849233" cy="2431435"/>
          </a:xfrm>
          <a:prstGeom prst="rect">
            <a:avLst/>
          </a:prstGeom>
          <a:noFill/>
        </p:spPr>
        <p:txBody>
          <a:bodyPr wrap="square" rtlCol="0">
            <a:spAutoFit/>
          </a:bodyPr>
          <a:lstStyle/>
          <a:p>
            <a:r>
              <a:rPr lang="en-US" sz="4000" dirty="0"/>
              <a:t>What is Prompt</a:t>
            </a:r>
            <a:r>
              <a:rPr lang="zh-CN" altLang="en-US" sz="4000" dirty="0"/>
              <a:t> </a:t>
            </a:r>
            <a:r>
              <a:rPr lang="en-US" altLang="zh-CN" sz="4000" dirty="0"/>
              <a:t>Engineering</a:t>
            </a:r>
            <a:r>
              <a:rPr lang="en-US" sz="4000" dirty="0"/>
              <a:t>?</a:t>
            </a:r>
          </a:p>
          <a:p>
            <a:endParaRPr lang="en-US" sz="2800" b="1" dirty="0"/>
          </a:p>
          <a:p>
            <a:r>
              <a:rPr lang="en-US" sz="2800" b="1" dirty="0"/>
              <a:t>Prompt engineering</a:t>
            </a:r>
            <a:r>
              <a:rPr lang="en-US" sz="2800" dirty="0"/>
              <a:t> is the process of designing and refining prompts to get the best possible response from an AI model.</a:t>
            </a:r>
          </a:p>
          <a:p>
            <a:endParaRPr lang="en-US" sz="2800" dirty="0"/>
          </a:p>
        </p:txBody>
      </p:sp>
    </p:spTree>
    <p:custDataLst>
      <p:tags r:id="rId1"/>
    </p:custDataLst>
    <p:extLst>
      <p:ext uri="{BB962C8B-B14F-4D97-AF65-F5344CB8AC3E}">
        <p14:creationId xmlns:p14="http://schemas.microsoft.com/office/powerpoint/2010/main" val="3268140019"/>
      </p:ext>
    </p:extLst>
  </p:cSld>
  <p:clrMapOvr>
    <a:masterClrMapping/>
  </p:clrMapOvr>
  <mc:AlternateContent xmlns:mc="http://schemas.openxmlformats.org/markup-compatibility/2006" xmlns:p14="http://schemas.microsoft.com/office/powerpoint/2010/main">
    <mc:Choice Requires="p14">
      <p:transition spd="slow" p14:dur="2000" advTm="10832"/>
    </mc:Choice>
    <mc:Fallback xmlns="">
      <p:transition spd="slow" advTm="108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513A17-971D-2691-3943-265E577772DC}"/>
              </a:ext>
            </a:extLst>
          </p:cNvPr>
          <p:cNvSpPr txBox="1"/>
          <p:nvPr/>
        </p:nvSpPr>
        <p:spPr>
          <a:xfrm>
            <a:off x="185559" y="212808"/>
            <a:ext cx="12197587" cy="707886"/>
          </a:xfrm>
          <a:prstGeom prst="rect">
            <a:avLst/>
          </a:prstGeom>
          <a:noFill/>
        </p:spPr>
        <p:txBody>
          <a:bodyPr wrap="square" rtlCol="0">
            <a:spAutoFit/>
          </a:bodyPr>
          <a:lstStyle/>
          <a:p>
            <a:r>
              <a:rPr lang="en-US" sz="4000" dirty="0"/>
              <a:t>Some Evidence why Prompt Engineering is Important</a:t>
            </a:r>
          </a:p>
        </p:txBody>
      </p:sp>
      <p:pic>
        <p:nvPicPr>
          <p:cNvPr id="4" name="Picture 254">
            <a:extLst>
              <a:ext uri="{FF2B5EF4-FFF2-40B4-BE49-F238E27FC236}">
                <a16:creationId xmlns:a16="http://schemas.microsoft.com/office/drawing/2014/main" id="{AAD3EC68-20DF-300E-95A1-60716512BE97}"/>
              </a:ext>
            </a:extLst>
          </p:cNvPr>
          <p:cNvPicPr>
            <a:picLocks noChangeAspect="1"/>
          </p:cNvPicPr>
          <p:nvPr/>
        </p:nvPicPr>
        <p:blipFill>
          <a:blip r:embed="rId2"/>
          <a:stretch>
            <a:fillRect/>
          </a:stretch>
        </p:blipFill>
        <p:spPr>
          <a:xfrm>
            <a:off x="7501179" y="1001820"/>
            <a:ext cx="3919390" cy="4854360"/>
          </a:xfrm>
          <a:prstGeom prst="rect">
            <a:avLst/>
          </a:prstGeom>
        </p:spPr>
      </p:pic>
      <p:pic>
        <p:nvPicPr>
          <p:cNvPr id="5" name="Picture 252">
            <a:extLst>
              <a:ext uri="{FF2B5EF4-FFF2-40B4-BE49-F238E27FC236}">
                <a16:creationId xmlns:a16="http://schemas.microsoft.com/office/drawing/2014/main" id="{38C77926-EA5F-99F6-9DDF-4A68E33B16F3}"/>
              </a:ext>
            </a:extLst>
          </p:cNvPr>
          <p:cNvPicPr>
            <a:picLocks noChangeAspect="1"/>
          </p:cNvPicPr>
          <p:nvPr/>
        </p:nvPicPr>
        <p:blipFill>
          <a:blip r:embed="rId3"/>
          <a:stretch>
            <a:fillRect/>
          </a:stretch>
        </p:blipFill>
        <p:spPr>
          <a:xfrm>
            <a:off x="478637" y="1398883"/>
            <a:ext cx="6763605" cy="1824764"/>
          </a:xfrm>
          <a:prstGeom prst="rect">
            <a:avLst/>
          </a:prstGeom>
        </p:spPr>
      </p:pic>
      <p:pic>
        <p:nvPicPr>
          <p:cNvPr id="6" name="Picture 253">
            <a:extLst>
              <a:ext uri="{FF2B5EF4-FFF2-40B4-BE49-F238E27FC236}">
                <a16:creationId xmlns:a16="http://schemas.microsoft.com/office/drawing/2014/main" id="{B9444428-A4CC-519A-C98F-3BB4AEDAFDEF}"/>
              </a:ext>
            </a:extLst>
          </p:cNvPr>
          <p:cNvPicPr>
            <a:picLocks noChangeAspect="1"/>
          </p:cNvPicPr>
          <p:nvPr/>
        </p:nvPicPr>
        <p:blipFill>
          <a:blip r:embed="rId4"/>
          <a:stretch>
            <a:fillRect/>
          </a:stretch>
        </p:blipFill>
        <p:spPr>
          <a:xfrm>
            <a:off x="478637" y="3429000"/>
            <a:ext cx="6782032" cy="2427180"/>
          </a:xfrm>
          <a:prstGeom prst="rect">
            <a:avLst/>
          </a:prstGeom>
        </p:spPr>
      </p:pic>
    </p:spTree>
    <p:extLst>
      <p:ext uri="{BB962C8B-B14F-4D97-AF65-F5344CB8AC3E}">
        <p14:creationId xmlns:p14="http://schemas.microsoft.com/office/powerpoint/2010/main" val="2348305288"/>
      </p:ext>
    </p:extLst>
  </p:cSld>
  <p:clrMapOvr>
    <a:masterClrMapping/>
  </p:clrMapOvr>
  <mc:AlternateContent xmlns:mc="http://schemas.openxmlformats.org/markup-compatibility/2006" xmlns:p14="http://schemas.microsoft.com/office/powerpoint/2010/main">
    <mc:Choice Requires="p14">
      <p:transition spd="slow" p14:dur="2000" advTm="8100"/>
    </mc:Choice>
    <mc:Fallback xmlns="">
      <p:transition spd="slow" advTm="81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139E9A-3639-F876-EB39-70453A5183A9}"/>
              </a:ext>
            </a:extLst>
          </p:cNvPr>
          <p:cNvSpPr txBox="1"/>
          <p:nvPr/>
        </p:nvSpPr>
        <p:spPr>
          <a:xfrm>
            <a:off x="1828800" y="3075057"/>
            <a:ext cx="12197587" cy="707886"/>
          </a:xfrm>
          <a:prstGeom prst="rect">
            <a:avLst/>
          </a:prstGeom>
          <a:noFill/>
        </p:spPr>
        <p:txBody>
          <a:bodyPr wrap="square" rtlCol="0">
            <a:spAutoFit/>
          </a:bodyPr>
          <a:lstStyle/>
          <a:p>
            <a:r>
              <a:rPr lang="en-US" altLang="zh-CN" sz="4000" dirty="0"/>
              <a:t>Do</a:t>
            </a:r>
            <a:r>
              <a:rPr lang="zh-CN" altLang="en-US" sz="4000" dirty="0"/>
              <a:t> </a:t>
            </a:r>
            <a:r>
              <a:rPr lang="en-US" altLang="zh-CN" sz="4000" dirty="0"/>
              <a:t>you</a:t>
            </a:r>
            <a:r>
              <a:rPr lang="zh-CN" altLang="en-US" sz="4000" dirty="0"/>
              <a:t> </a:t>
            </a:r>
            <a:r>
              <a:rPr lang="en-US" altLang="zh-CN" sz="4000" dirty="0"/>
              <a:t>think</a:t>
            </a:r>
            <a:r>
              <a:rPr lang="zh-CN" altLang="en-US" sz="4000" dirty="0"/>
              <a:t> </a:t>
            </a:r>
            <a:r>
              <a:rPr lang="en-US" altLang="zh-CN" sz="4000" dirty="0"/>
              <a:t>you</a:t>
            </a:r>
            <a:r>
              <a:rPr lang="zh-CN" altLang="en-US" sz="4000" dirty="0"/>
              <a:t> </a:t>
            </a:r>
            <a:r>
              <a:rPr lang="en-US" altLang="zh-CN" sz="4000" dirty="0"/>
              <a:t>write</a:t>
            </a:r>
            <a:r>
              <a:rPr lang="zh-CN" altLang="en-US" sz="4000" dirty="0"/>
              <a:t> </a:t>
            </a:r>
            <a:r>
              <a:rPr lang="en-US" altLang="zh-CN" sz="4000" dirty="0"/>
              <a:t>good</a:t>
            </a:r>
            <a:r>
              <a:rPr lang="zh-CN" altLang="en-US" sz="4000" dirty="0"/>
              <a:t> </a:t>
            </a:r>
            <a:r>
              <a:rPr lang="en-US" altLang="zh-CN" sz="4000" dirty="0"/>
              <a:t>prompts?</a:t>
            </a:r>
          </a:p>
        </p:txBody>
      </p:sp>
    </p:spTree>
    <p:custDataLst>
      <p:tags r:id="rId1"/>
    </p:custDataLst>
    <p:extLst>
      <p:ext uri="{BB962C8B-B14F-4D97-AF65-F5344CB8AC3E}">
        <p14:creationId xmlns:p14="http://schemas.microsoft.com/office/powerpoint/2010/main" val="2867718606"/>
      </p:ext>
    </p:extLst>
  </p:cSld>
  <p:clrMapOvr>
    <a:masterClrMapping/>
  </p:clrMapOvr>
  <mc:AlternateContent xmlns:mc="http://schemas.openxmlformats.org/markup-compatibility/2006" xmlns:p14="http://schemas.microsoft.com/office/powerpoint/2010/main">
    <mc:Choice Requires="p14">
      <p:transition spd="slow" p14:dur="2000" advTm="3598"/>
    </mc:Choice>
    <mc:Fallback xmlns="">
      <p:transition spd="slow" advTm="359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B116-0F8B-B3B2-5DE5-ACD0974155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5B3818-C839-7502-4EAA-8D70B654241B}"/>
              </a:ext>
            </a:extLst>
          </p:cNvPr>
          <p:cNvSpPr txBox="1"/>
          <p:nvPr/>
        </p:nvSpPr>
        <p:spPr>
          <a:xfrm>
            <a:off x="294468" y="2061275"/>
            <a:ext cx="5145437" cy="1323439"/>
          </a:xfrm>
          <a:prstGeom prst="rect">
            <a:avLst/>
          </a:prstGeom>
          <a:noFill/>
        </p:spPr>
        <p:txBody>
          <a:bodyPr wrap="square" rtlCol="0">
            <a:spAutoFit/>
          </a:bodyPr>
          <a:lstStyle/>
          <a:p>
            <a:r>
              <a:rPr lang="en-US" altLang="zh-CN" sz="4000" dirty="0"/>
              <a:t>What</a:t>
            </a:r>
            <a:r>
              <a:rPr lang="zh-CN" altLang="en-US" sz="4000" dirty="0"/>
              <a:t> </a:t>
            </a:r>
            <a:r>
              <a:rPr lang="en-US" altLang="zh-CN" sz="4000" dirty="0"/>
              <a:t>makes</a:t>
            </a:r>
            <a:r>
              <a:rPr lang="zh-CN" altLang="en-US" sz="4000" dirty="0"/>
              <a:t> </a:t>
            </a:r>
            <a:r>
              <a:rPr lang="en-US" altLang="zh-CN" sz="4000" dirty="0"/>
              <a:t>a</a:t>
            </a:r>
            <a:r>
              <a:rPr lang="zh-CN" altLang="en-US" sz="4000" dirty="0"/>
              <a:t> </a:t>
            </a:r>
            <a:r>
              <a:rPr lang="en-US" altLang="zh-CN" sz="4000" dirty="0"/>
              <a:t>Good</a:t>
            </a:r>
            <a:r>
              <a:rPr lang="zh-CN" altLang="en-US" sz="4000" dirty="0"/>
              <a:t> </a:t>
            </a:r>
            <a:r>
              <a:rPr lang="en-US" altLang="zh-CN" sz="4000" dirty="0"/>
              <a:t>Prompt</a:t>
            </a:r>
            <a:r>
              <a:rPr lang="zh-CN" altLang="en-US" sz="4000" dirty="0"/>
              <a:t> </a:t>
            </a:r>
            <a:r>
              <a:rPr lang="en-US" altLang="zh-CN" sz="4000" dirty="0"/>
              <a:t>Engineer?</a:t>
            </a:r>
          </a:p>
        </p:txBody>
      </p:sp>
      <p:sp>
        <p:nvSpPr>
          <p:cNvPr id="4" name="TextBox 3">
            <a:extLst>
              <a:ext uri="{FF2B5EF4-FFF2-40B4-BE49-F238E27FC236}">
                <a16:creationId xmlns:a16="http://schemas.microsoft.com/office/drawing/2014/main" id="{022AA97F-6668-A20A-2F84-85AC3F607AD7}"/>
              </a:ext>
            </a:extLst>
          </p:cNvPr>
          <p:cNvSpPr txBox="1"/>
          <p:nvPr/>
        </p:nvSpPr>
        <p:spPr>
          <a:xfrm>
            <a:off x="5173850" y="322337"/>
            <a:ext cx="5969431" cy="6124754"/>
          </a:xfrm>
          <a:prstGeom prst="rect">
            <a:avLst/>
          </a:prstGeom>
          <a:noFill/>
        </p:spPr>
        <p:txBody>
          <a:bodyPr wrap="square" rtlCol="0">
            <a:spAutoFit/>
          </a:bodyPr>
          <a:lstStyle/>
          <a:p>
            <a:pPr marL="285750"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Capable</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(next</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time)</a:t>
            </a:r>
          </a:p>
          <a:p>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using</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(today)</a:t>
            </a:r>
          </a:p>
          <a:p>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LLMs</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well</a:t>
            </a:r>
            <a:r>
              <a:rPr lang="zh-CN" altLang="en-US" sz="2600" dirty="0">
                <a:latin typeface="Arial" panose="020B0604020202020204" pitchFamily="34" charset="0"/>
                <a:cs typeface="Arial" panose="020B0604020202020204" pitchFamily="34" charset="0"/>
                <a:sym typeface="+mn-ea"/>
              </a:rPr>
              <a:t> </a:t>
            </a: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some</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tricks</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Your</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own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domain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(today)</a:t>
            </a:r>
          </a:p>
          <a:p>
            <a:endParaRPr lang="en-US" altLang="zh-CN" sz="2600" b="1"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Structured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Detailed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lvl="1"/>
            <a:endParaRPr lang="en-US" altLang="zh-CN" sz="28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1626707381"/>
      </p:ext>
    </p:extLst>
  </p:cSld>
  <p:clrMapOvr>
    <a:masterClrMapping/>
  </p:clrMapOvr>
  <mc:AlternateContent xmlns:mc="http://schemas.openxmlformats.org/markup-compatibility/2006" xmlns:p14="http://schemas.microsoft.com/office/powerpoint/2010/main">
    <mc:Choice Requires="p14">
      <p:transition spd="slow" p14:dur="2000" advTm="91398"/>
    </mc:Choice>
    <mc:Fallback xmlns="">
      <p:transition spd="slow" advTm="9139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724D0-F4F3-A87C-5D44-DEC85BBF8A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CBF2E5-7D8F-97E7-EBA2-9762712F1998}"/>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8EEB0ECF-E8C3-2928-0893-44F8FDAA4692}"/>
              </a:ext>
            </a:extLst>
          </p:cNvPr>
          <p:cNvSpPr txBox="1"/>
          <p:nvPr/>
        </p:nvSpPr>
        <p:spPr>
          <a:xfrm>
            <a:off x="294047" y="1179622"/>
            <a:ext cx="11329681"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Multimodal</a:t>
            </a:r>
          </a:p>
          <a:p>
            <a:endParaRPr lang="en-US" altLang="zh-CN"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GPT-4o</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can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processes text, audio, and visual inputs</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and</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output</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across these modalities.</a:t>
            </a:r>
            <a:endParaRPr lang="en-US"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AAB8A7E-B661-C259-F4D8-1FF6DF610E1B}"/>
              </a:ext>
            </a:extLst>
          </p:cNvPr>
          <p:cNvSpPr txBox="1"/>
          <p:nvPr/>
        </p:nvSpPr>
        <p:spPr>
          <a:xfrm>
            <a:off x="936191" y="3278313"/>
            <a:ext cx="7079182"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E.g1.</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Identifying</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math</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equations</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from</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pics.</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pic>
        <p:nvPicPr>
          <p:cNvPr id="6" name="Picture 574">
            <a:extLst>
              <a:ext uri="{FF2B5EF4-FFF2-40B4-BE49-F238E27FC236}">
                <a16:creationId xmlns:a16="http://schemas.microsoft.com/office/drawing/2014/main" id="{696E8D26-0685-B2D5-A646-A45C34928AC9}"/>
              </a:ext>
            </a:extLst>
          </p:cNvPr>
          <p:cNvPicPr>
            <a:picLocks noChangeAspect="1"/>
          </p:cNvPicPr>
          <p:nvPr/>
        </p:nvPicPr>
        <p:blipFill>
          <a:blip r:embed="rId2"/>
          <a:stretch>
            <a:fillRect/>
          </a:stretch>
        </p:blipFill>
        <p:spPr>
          <a:xfrm>
            <a:off x="1350935" y="4084342"/>
            <a:ext cx="5810250" cy="2298700"/>
          </a:xfrm>
          <a:prstGeom prst="rect">
            <a:avLst/>
          </a:prstGeom>
        </p:spPr>
      </p:pic>
    </p:spTree>
    <p:extLst>
      <p:ext uri="{BB962C8B-B14F-4D97-AF65-F5344CB8AC3E}">
        <p14:creationId xmlns:p14="http://schemas.microsoft.com/office/powerpoint/2010/main" val="1087432117"/>
      </p:ext>
    </p:extLst>
  </p:cSld>
  <p:clrMapOvr>
    <a:masterClrMapping/>
  </p:clrMapOvr>
  <mc:AlternateContent xmlns:mc="http://schemas.openxmlformats.org/markup-compatibility/2006" xmlns:p14="http://schemas.microsoft.com/office/powerpoint/2010/main">
    <mc:Choice Requires="p14">
      <p:transition spd="slow" p14:dur="2000" advTm="4168"/>
    </mc:Choice>
    <mc:Fallback xmlns="">
      <p:transition spd="slow" advTm="416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3448-923D-EF05-6B3C-A0BA2073CB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F801A9-203E-8E8C-4DE7-C723ABCE8BF3}"/>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A67DC2A9-5985-7752-7C5A-9CEE0F2875C7}"/>
              </a:ext>
            </a:extLst>
          </p:cNvPr>
          <p:cNvSpPr txBox="1"/>
          <p:nvPr/>
        </p:nvSpPr>
        <p:spPr>
          <a:xfrm>
            <a:off x="419280" y="1179622"/>
            <a:ext cx="5578771"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E.g2.</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Identifying</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tables</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from</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pics.</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pic>
        <p:nvPicPr>
          <p:cNvPr id="2" name="Picture 608">
            <a:extLst>
              <a:ext uri="{FF2B5EF4-FFF2-40B4-BE49-F238E27FC236}">
                <a16:creationId xmlns:a16="http://schemas.microsoft.com/office/drawing/2014/main" id="{65A0A099-93B2-A999-1887-17843A7450BA}"/>
              </a:ext>
            </a:extLst>
          </p:cNvPr>
          <p:cNvPicPr>
            <a:picLocks noChangeAspect="1"/>
          </p:cNvPicPr>
          <p:nvPr/>
        </p:nvPicPr>
        <p:blipFill>
          <a:blip r:embed="rId2"/>
          <a:stretch>
            <a:fillRect/>
          </a:stretch>
        </p:blipFill>
        <p:spPr>
          <a:xfrm>
            <a:off x="1487837" y="1702842"/>
            <a:ext cx="7043980" cy="4590826"/>
          </a:xfrm>
          <a:prstGeom prst="rect">
            <a:avLst/>
          </a:prstGeom>
        </p:spPr>
      </p:pic>
    </p:spTree>
    <p:extLst>
      <p:ext uri="{BB962C8B-B14F-4D97-AF65-F5344CB8AC3E}">
        <p14:creationId xmlns:p14="http://schemas.microsoft.com/office/powerpoint/2010/main" val="1203117345"/>
      </p:ext>
    </p:extLst>
  </p:cSld>
  <p:clrMapOvr>
    <a:masterClrMapping/>
  </p:clrMapOvr>
  <mc:AlternateContent xmlns:mc="http://schemas.openxmlformats.org/markup-compatibility/2006" xmlns:p14="http://schemas.microsoft.com/office/powerpoint/2010/main">
    <mc:Choice Requires="p14">
      <p:transition spd="slow" p14:dur="2000" advTm="36733"/>
    </mc:Choice>
    <mc:Fallback xmlns="">
      <p:transition spd="slow" advTm="367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3D66-9576-E2A1-CA7B-F0B9AF6D2C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9B5FF7-C20E-5A5A-66C7-2D06C71CFC04}"/>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32B9976F-F778-53B6-4CB8-EE14739DF1A2}"/>
              </a:ext>
            </a:extLst>
          </p:cNvPr>
          <p:cNvSpPr txBox="1"/>
          <p:nvPr/>
        </p:nvSpPr>
        <p:spPr>
          <a:xfrm>
            <a:off x="294048" y="971927"/>
            <a:ext cx="11205694" cy="6124754"/>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GPT models predict the next word in a sentence </a:t>
            </a:r>
            <a:r>
              <a:rPr lang="en-US" sz="2800" b="1" dirty="0">
                <a:solidFill>
                  <a:schemeClr val="accent6">
                    <a:lumMod val="75000"/>
                  </a:schemeClr>
                </a:solidFill>
                <a:latin typeface="Arial" panose="020B0604020202020204" pitchFamily="34" charset="0"/>
                <a:cs typeface="Arial" panose="020B0604020202020204" pitchFamily="34" charset="0"/>
              </a:rPr>
              <a:t>based on the </a:t>
            </a:r>
            <a:r>
              <a:rPr lang="en-US" altLang="zh-CN" sz="2800" b="1" dirty="0">
                <a:solidFill>
                  <a:schemeClr val="accent6">
                    <a:lumMod val="75000"/>
                  </a:schemeClr>
                </a:solidFill>
                <a:latin typeface="Arial" panose="020B0604020202020204" pitchFamily="34" charset="0"/>
                <a:cs typeface="Arial" panose="020B0604020202020204" pitchFamily="34" charset="0"/>
              </a:rPr>
              <a:t>context</a:t>
            </a:r>
            <a:r>
              <a:rPr lang="en-US" sz="2800" b="1" dirty="0">
                <a:solidFill>
                  <a:schemeClr val="accent6">
                    <a:lumMod val="75000"/>
                  </a:schemeClr>
                </a:solidFill>
                <a:latin typeface="Arial" panose="020B0604020202020204" pitchFamily="34" charset="0"/>
                <a:cs typeface="Arial" panose="020B0604020202020204" pitchFamily="34" charset="0"/>
              </a:rPr>
              <a:t> before it</a:t>
            </a:r>
            <a:r>
              <a:rPr lang="en-US" sz="2800" dirty="0">
                <a:latin typeface="Arial" panose="020B0604020202020204" pitchFamily="34" charset="0"/>
                <a:cs typeface="Arial" panose="020B0604020202020204" pitchFamily="34" charset="0"/>
              </a:rPr>
              <a:t>. They create text one word (or token) at a time.</a:t>
            </a:r>
            <a:r>
              <a:rPr lang="zh-CN" altLang="en-US" sz="2800" dirty="0">
                <a:latin typeface="Arial" panose="020B0604020202020204" pitchFamily="34" charset="0"/>
                <a:cs typeface="Arial" panose="020B0604020202020204" pitchFamily="34" charset="0"/>
              </a:rPr>
              <a:t> </a:t>
            </a:r>
            <a:endParaRPr lang="en-US" altLang="zh-CN"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GPT models learn to improve their guesses about the next word by comparing their predictions to the actual words in the text. They adjust to make their predictions more accurate over time.</a:t>
            </a:r>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Training GPT-3 cost around $4.6 million, with a total of 355 GPU years spent on the process. The model has 175 billion parameters, and its training dataset started at 45TB, but after filtering, only 570GB of data was used.</a:t>
            </a: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85488"/>
      </p:ext>
    </p:extLst>
  </p:cSld>
  <p:clrMapOvr>
    <a:masterClrMapping/>
  </p:clrMapOvr>
  <mc:AlternateContent xmlns:mc="http://schemas.openxmlformats.org/markup-compatibility/2006" xmlns:p14="http://schemas.microsoft.com/office/powerpoint/2010/main">
    <mc:Choice Requires="p14">
      <p:transition spd="slow" p14:dur="2000" advTm="121605"/>
    </mc:Choice>
    <mc:Fallback xmlns="">
      <p:transition spd="slow" advTm="1216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1C957A-C4B5-A4A9-6C56-6CAC4A8999B3}"/>
              </a:ext>
            </a:extLst>
          </p:cNvPr>
          <p:cNvSpPr txBox="1"/>
          <p:nvPr/>
        </p:nvSpPr>
        <p:spPr>
          <a:xfrm>
            <a:off x="301686" y="645621"/>
            <a:ext cx="13407025" cy="5189882"/>
          </a:xfrm>
          <a:prstGeom prst="rect">
            <a:avLst/>
          </a:prstGeom>
          <a:noFill/>
        </p:spPr>
        <p:txBody>
          <a:bodyPr wrap="square">
            <a:spAutoFit/>
          </a:bodyPr>
          <a:lstStyle/>
          <a:p>
            <a:pPr marL="0" marR="0">
              <a:lnSpc>
                <a:spcPct val="115000"/>
              </a:lnSpc>
              <a:spcAft>
                <a:spcPts val="800"/>
              </a:spcAft>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W2: </a:t>
            </a:r>
            <a:r>
              <a:rPr lang="en-US" sz="2700" b="1" kern="100" dirty="0">
                <a:latin typeface="Aptos" panose="020B0004020202020204" pitchFamily="34" charset="0"/>
                <a:ea typeface="DengXian" panose="02010600030101010101" pitchFamily="2" charset="-122"/>
                <a:cs typeface="Times New Roman" panose="02020603050405020304" pitchFamily="18" charset="0"/>
              </a:rPr>
              <a:t>Prompt Engineering of </a:t>
            </a: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Large Language Models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O</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verview of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LLM</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history</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and</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access</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methods</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to</a:t>
            </a:r>
            <a:r>
              <a:rPr lang="zh-CN" alt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latin typeface="Aptos" panose="020B0004020202020204" pitchFamily="34" charset="0"/>
                <a:ea typeface="DengXian" panose="02010600030101010101" pitchFamily="2" charset="-122"/>
                <a:cs typeface="Times New Roman" panose="02020603050405020304" pitchFamily="18" charset="0"/>
              </a:rPr>
              <a:t>GPT.</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effectLst/>
                <a:latin typeface="Aptos" panose="020B0004020202020204" pitchFamily="34" charset="0"/>
                <a:ea typeface="DengXian" panose="02010600030101010101" pitchFamily="2" charset="-122"/>
                <a:cs typeface="Times New Roman" panose="02020603050405020304" pitchFamily="18" charset="0"/>
              </a:rPr>
              <a:t>Prompt</a:t>
            </a:r>
            <a:r>
              <a:rPr lang="zh-CN" alt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effectLst/>
                <a:latin typeface="Aptos" panose="020B0004020202020204" pitchFamily="34" charset="0"/>
                <a:ea typeface="DengXian" panose="02010600030101010101" pitchFamily="2" charset="-122"/>
                <a:cs typeface="Times New Roman" panose="02020603050405020304" pitchFamily="18" charset="0"/>
              </a:rPr>
              <a:t>Engineering</a:t>
            </a:r>
            <a:r>
              <a:rPr lang="zh-CN" altLang="en-US" sz="27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Activity</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Class practices of prompt examples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Self-intros and paper </a:t>
            </a:r>
            <a:r>
              <a:rPr lang="en-US" sz="2700" kern="100" dirty="0" err="1">
                <a:latin typeface="Aptos" panose="020B0004020202020204" pitchFamily="34" charset="0"/>
                <a:ea typeface="DengXian" panose="02010600030101010101" pitchFamily="2" charset="-122"/>
                <a:cs typeface="Times New Roman" panose="02020603050405020304" pitchFamily="18" charset="0"/>
              </a:rPr>
              <a:t>sharings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Learning Goals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Familiarize students with GPT usage and efficient prompt writings.</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Spark the interest into researching relevant topics.</a:t>
            </a:r>
          </a:p>
        </p:txBody>
      </p:sp>
    </p:spTree>
    <p:extLst>
      <p:ext uri="{BB962C8B-B14F-4D97-AF65-F5344CB8AC3E}">
        <p14:creationId xmlns:p14="http://schemas.microsoft.com/office/powerpoint/2010/main" val="1422086643"/>
      </p:ext>
    </p:extLst>
  </p:cSld>
  <p:clrMapOvr>
    <a:masterClrMapping/>
  </p:clrMapOvr>
  <mc:AlternateContent xmlns:mc="http://schemas.openxmlformats.org/markup-compatibility/2006" xmlns:p14="http://schemas.microsoft.com/office/powerpoint/2010/main">
    <mc:Choice Requires="p14">
      <p:transition spd="slow" p14:dur="2000" advTm="275"/>
    </mc:Choice>
    <mc:Fallback xmlns="">
      <p:transition spd="slow" advTm="27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E3D47-2B87-B6D8-461F-AA80FBD662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3164D4-E5BA-FBEE-BC80-78A746CBFA4A}"/>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06E5091D-E599-3CBA-AA34-BBEDF792E0D8}"/>
              </a:ext>
            </a:extLst>
          </p:cNvPr>
          <p:cNvSpPr txBox="1"/>
          <p:nvPr/>
        </p:nvSpPr>
        <p:spPr>
          <a:xfrm>
            <a:off x="294048" y="971927"/>
            <a:ext cx="11205694" cy="3539430"/>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dirty="0"/>
              <a:t>GPT models generate text by predicting the next word based on the context of previous words. They improve over time by comparing their predictions to actual text and adjusting for accuracy. Training GPT-3 cost about $4.6 million, took 355 GPU years, and used a dataset that started at 45TB but was reduced to 570GB after filtering. The model has 175 billion parameters.</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3CA10EA-E392-7C20-0200-82C91261EECD}"/>
              </a:ext>
            </a:extLst>
          </p:cNvPr>
          <p:cNvSpPr txBox="1"/>
          <p:nvPr/>
        </p:nvSpPr>
        <p:spPr>
          <a:xfrm>
            <a:off x="681926" y="4931966"/>
            <a:ext cx="11809709"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Like</a:t>
            </a:r>
            <a:r>
              <a:rPr lang="zh-CN" altLang="en-US" sz="2800" dirty="0">
                <a:solidFill>
                  <a:schemeClr val="accent6">
                    <a:lumMod val="75000"/>
                  </a:schemeClr>
                </a:solidFill>
              </a:rPr>
              <a:t> </a:t>
            </a:r>
            <a:r>
              <a:rPr lang="en-US" altLang="zh-CN" sz="2800" dirty="0">
                <a:solidFill>
                  <a:schemeClr val="accent6">
                    <a:lumMod val="75000"/>
                  </a:schemeClr>
                </a:solidFill>
              </a:rPr>
              <a:t>a</a:t>
            </a:r>
            <a:r>
              <a:rPr lang="zh-CN" altLang="en-US" sz="2800" dirty="0">
                <a:solidFill>
                  <a:schemeClr val="accent6">
                    <a:lumMod val="75000"/>
                  </a:schemeClr>
                </a:solidFill>
              </a:rPr>
              <a:t> </a:t>
            </a:r>
            <a:r>
              <a:rPr lang="en-US" altLang="zh-CN" sz="2800" dirty="0">
                <a:solidFill>
                  <a:schemeClr val="accent6">
                    <a:lumMod val="75000"/>
                  </a:schemeClr>
                </a:solidFill>
              </a:rPr>
              <a:t>person</a:t>
            </a:r>
            <a:r>
              <a:rPr lang="zh-CN" altLang="en-US" sz="2800" dirty="0">
                <a:solidFill>
                  <a:schemeClr val="accent6">
                    <a:lumMod val="75000"/>
                  </a:schemeClr>
                </a:solidFill>
              </a:rPr>
              <a:t> </a:t>
            </a:r>
            <a:r>
              <a:rPr lang="en-US" altLang="zh-CN" sz="2800" dirty="0">
                <a:solidFill>
                  <a:schemeClr val="accent6">
                    <a:lumMod val="75000"/>
                  </a:schemeClr>
                </a:solidFill>
              </a:rPr>
              <a:t>who</a:t>
            </a:r>
            <a:r>
              <a:rPr lang="zh-CN" altLang="en-US" sz="2800" dirty="0">
                <a:solidFill>
                  <a:schemeClr val="accent6">
                    <a:lumMod val="75000"/>
                  </a:schemeClr>
                </a:solidFill>
              </a:rPr>
              <a:t> </a:t>
            </a:r>
            <a:r>
              <a:rPr lang="en-US" altLang="zh-CN" sz="2800" dirty="0">
                <a:solidFill>
                  <a:schemeClr val="accent6">
                    <a:lumMod val="75000"/>
                  </a:schemeClr>
                </a:solidFill>
              </a:rPr>
              <a:t>has</a:t>
            </a:r>
            <a:r>
              <a:rPr lang="zh-CN" altLang="en-US" sz="2800" dirty="0">
                <a:solidFill>
                  <a:schemeClr val="accent6">
                    <a:lumMod val="75000"/>
                  </a:schemeClr>
                </a:solidFill>
              </a:rPr>
              <a:t> </a:t>
            </a:r>
            <a:r>
              <a:rPr lang="en-US" altLang="zh-CN" sz="2800" dirty="0">
                <a:solidFill>
                  <a:schemeClr val="accent6">
                    <a:lumMod val="75000"/>
                  </a:schemeClr>
                </a:solidFill>
              </a:rPr>
              <a:t>read</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learned</a:t>
            </a:r>
            <a:r>
              <a:rPr lang="zh-CN" altLang="en-US" sz="2800" dirty="0">
                <a:solidFill>
                  <a:schemeClr val="accent6">
                    <a:lumMod val="75000"/>
                  </a:schemeClr>
                </a:solidFill>
              </a:rPr>
              <a:t> </a:t>
            </a:r>
            <a:r>
              <a:rPr lang="en-US" altLang="zh-CN" sz="2800" dirty="0">
                <a:solidFill>
                  <a:schemeClr val="accent6">
                    <a:lumMod val="75000"/>
                  </a:schemeClr>
                </a:solidFill>
              </a:rPr>
              <a:t>nearly</a:t>
            </a:r>
            <a:r>
              <a:rPr lang="zh-CN" altLang="en-US" sz="2800" dirty="0">
                <a:solidFill>
                  <a:schemeClr val="accent6">
                    <a:lumMod val="75000"/>
                  </a:schemeClr>
                </a:solidFill>
              </a:rPr>
              <a:t> </a:t>
            </a:r>
            <a:r>
              <a:rPr lang="en-US" altLang="zh-CN" sz="2800" dirty="0">
                <a:solidFill>
                  <a:schemeClr val="accent6">
                    <a:lumMod val="75000"/>
                  </a:schemeClr>
                </a:solidFill>
              </a:rPr>
              <a:t>all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high</a:t>
            </a:r>
            <a:r>
              <a:rPr lang="zh-CN" altLang="en-US" sz="2800" dirty="0">
                <a:solidFill>
                  <a:schemeClr val="accent6">
                    <a:lumMod val="75000"/>
                  </a:schemeClr>
                </a:solidFill>
              </a:rPr>
              <a:t> </a:t>
            </a:r>
            <a:r>
              <a:rPr lang="en-US" altLang="zh-CN" sz="2800" dirty="0">
                <a:solidFill>
                  <a:schemeClr val="accent6">
                    <a:lumMod val="75000"/>
                  </a:schemeClr>
                </a:solidFill>
              </a:rPr>
              <a:t>quality</a:t>
            </a:r>
            <a:r>
              <a:rPr lang="zh-CN" altLang="en-US" sz="2800" dirty="0">
                <a:solidFill>
                  <a:schemeClr val="accent6">
                    <a:lumMod val="75000"/>
                  </a:schemeClr>
                </a:solidFill>
              </a:rPr>
              <a:t> </a:t>
            </a:r>
            <a:r>
              <a:rPr lang="en-US" altLang="zh-CN" sz="2800" dirty="0">
                <a:solidFill>
                  <a:schemeClr val="accent6">
                    <a:lumMod val="75000"/>
                  </a:schemeClr>
                </a:solidFill>
              </a:rPr>
              <a:t>available</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information.</a:t>
            </a:r>
            <a:r>
              <a:rPr lang="zh-CN" altLang="en-US" sz="2800" dirty="0">
                <a:solidFill>
                  <a:schemeClr val="accent6">
                    <a:lumMod val="75000"/>
                  </a:schemeClr>
                </a:solidFill>
              </a:rPr>
              <a:t> </a:t>
            </a:r>
            <a:r>
              <a:rPr lang="en-US" altLang="zh-CN" sz="2800" dirty="0">
                <a:solidFill>
                  <a:schemeClr val="accent6">
                    <a:lumMod val="75000"/>
                  </a:schemeClr>
                </a:solidFill>
              </a:rPr>
              <a:t>Very</a:t>
            </a:r>
            <a:r>
              <a:rPr lang="zh-CN" altLang="en-US" sz="2800" dirty="0">
                <a:solidFill>
                  <a:schemeClr val="accent6">
                    <a:lumMod val="75000"/>
                  </a:schemeClr>
                </a:solidFill>
              </a:rPr>
              <a:t> </a:t>
            </a:r>
            <a:r>
              <a:rPr lang="en-US" altLang="zh-CN" sz="2800" dirty="0">
                <a:solidFill>
                  <a:schemeClr val="accent6">
                    <a:lumMod val="75000"/>
                  </a:schemeClr>
                </a:solidFill>
              </a:rPr>
              <a:t>smart</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knowledge.</a:t>
            </a:r>
          </a:p>
        </p:txBody>
      </p:sp>
    </p:spTree>
    <p:extLst>
      <p:ext uri="{BB962C8B-B14F-4D97-AF65-F5344CB8AC3E}">
        <p14:creationId xmlns:p14="http://schemas.microsoft.com/office/powerpoint/2010/main" val="173090617"/>
      </p:ext>
    </p:extLst>
  </p:cSld>
  <p:clrMapOvr>
    <a:masterClrMapping/>
  </p:clrMapOvr>
  <mc:AlternateContent xmlns:mc="http://schemas.openxmlformats.org/markup-compatibility/2006" xmlns:p14="http://schemas.microsoft.com/office/powerpoint/2010/main">
    <mc:Choice Requires="p14">
      <p:transition spd="slow" p14:dur="2000" advTm="70987"/>
    </mc:Choice>
    <mc:Fallback xmlns="">
      <p:transition spd="slow" advTm="7098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93A0D-CAFE-C5D0-1B7D-C961520EEA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321434-FA04-26F2-048A-C7FF7DFDC351}"/>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B7AD2429-299A-2F02-16BC-0942B2CD031F}"/>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5D048C4-7FE6-554B-03BC-9259E0769816}"/>
              </a:ext>
            </a:extLst>
          </p:cNvPr>
          <p:cNvSpPr txBox="1"/>
          <p:nvPr/>
        </p:nvSpPr>
        <p:spPr>
          <a:xfrm>
            <a:off x="692258" y="1672064"/>
            <a:ext cx="11809709"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Like</a:t>
            </a:r>
            <a:r>
              <a:rPr lang="zh-CN" altLang="en-US" sz="2800" dirty="0">
                <a:solidFill>
                  <a:schemeClr val="accent6">
                    <a:lumMod val="75000"/>
                  </a:schemeClr>
                </a:solidFill>
              </a:rPr>
              <a:t> </a:t>
            </a:r>
            <a:r>
              <a:rPr lang="en-US" altLang="zh-CN" sz="2800" dirty="0">
                <a:solidFill>
                  <a:schemeClr val="accent6">
                    <a:lumMod val="75000"/>
                  </a:schemeClr>
                </a:solidFill>
              </a:rPr>
              <a:t>a</a:t>
            </a:r>
            <a:r>
              <a:rPr lang="zh-CN" altLang="en-US" sz="2800" dirty="0">
                <a:solidFill>
                  <a:schemeClr val="accent6">
                    <a:lumMod val="75000"/>
                  </a:schemeClr>
                </a:solidFill>
              </a:rPr>
              <a:t> </a:t>
            </a:r>
            <a:r>
              <a:rPr lang="en-US" altLang="zh-CN" sz="2800" dirty="0">
                <a:solidFill>
                  <a:schemeClr val="accent6">
                    <a:lumMod val="75000"/>
                  </a:schemeClr>
                </a:solidFill>
              </a:rPr>
              <a:t>person</a:t>
            </a:r>
            <a:r>
              <a:rPr lang="zh-CN" altLang="en-US" sz="2800" dirty="0">
                <a:solidFill>
                  <a:schemeClr val="accent6">
                    <a:lumMod val="75000"/>
                  </a:schemeClr>
                </a:solidFill>
              </a:rPr>
              <a:t> </a:t>
            </a:r>
            <a:r>
              <a:rPr lang="en-US" altLang="zh-CN" sz="2800" dirty="0">
                <a:solidFill>
                  <a:schemeClr val="accent6">
                    <a:lumMod val="75000"/>
                  </a:schemeClr>
                </a:solidFill>
              </a:rPr>
              <a:t>who</a:t>
            </a:r>
            <a:r>
              <a:rPr lang="zh-CN" altLang="en-US" sz="2800" dirty="0">
                <a:solidFill>
                  <a:schemeClr val="accent6">
                    <a:lumMod val="75000"/>
                  </a:schemeClr>
                </a:solidFill>
              </a:rPr>
              <a:t> </a:t>
            </a:r>
            <a:r>
              <a:rPr lang="en-US" altLang="zh-CN" sz="2800" dirty="0">
                <a:solidFill>
                  <a:schemeClr val="accent6">
                    <a:lumMod val="75000"/>
                  </a:schemeClr>
                </a:solidFill>
              </a:rPr>
              <a:t>has</a:t>
            </a:r>
            <a:r>
              <a:rPr lang="zh-CN" altLang="en-US" sz="2800" dirty="0">
                <a:solidFill>
                  <a:schemeClr val="accent6">
                    <a:lumMod val="75000"/>
                  </a:schemeClr>
                </a:solidFill>
              </a:rPr>
              <a:t> </a:t>
            </a:r>
            <a:r>
              <a:rPr lang="en-US" altLang="zh-CN" sz="2800" dirty="0">
                <a:solidFill>
                  <a:schemeClr val="accent6">
                    <a:lumMod val="75000"/>
                  </a:schemeClr>
                </a:solidFill>
              </a:rPr>
              <a:t>read</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learned</a:t>
            </a:r>
            <a:r>
              <a:rPr lang="zh-CN" altLang="en-US" sz="2800" dirty="0">
                <a:solidFill>
                  <a:schemeClr val="accent6">
                    <a:lumMod val="75000"/>
                  </a:schemeClr>
                </a:solidFill>
              </a:rPr>
              <a:t> </a:t>
            </a:r>
            <a:r>
              <a:rPr lang="en-US" altLang="zh-CN" sz="2800" dirty="0">
                <a:solidFill>
                  <a:schemeClr val="accent6">
                    <a:lumMod val="75000"/>
                  </a:schemeClr>
                </a:solidFill>
              </a:rPr>
              <a:t>nearly</a:t>
            </a:r>
            <a:r>
              <a:rPr lang="zh-CN" altLang="en-US" sz="2800" dirty="0">
                <a:solidFill>
                  <a:schemeClr val="accent6">
                    <a:lumMod val="75000"/>
                  </a:schemeClr>
                </a:solidFill>
              </a:rPr>
              <a:t> </a:t>
            </a:r>
            <a:r>
              <a:rPr lang="en-US" altLang="zh-CN" sz="2800" dirty="0">
                <a:solidFill>
                  <a:schemeClr val="accent6">
                    <a:lumMod val="75000"/>
                  </a:schemeClr>
                </a:solidFill>
              </a:rPr>
              <a:t>all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high</a:t>
            </a:r>
            <a:r>
              <a:rPr lang="zh-CN" altLang="en-US" sz="2800" dirty="0">
                <a:solidFill>
                  <a:schemeClr val="accent6">
                    <a:lumMod val="75000"/>
                  </a:schemeClr>
                </a:solidFill>
              </a:rPr>
              <a:t> </a:t>
            </a:r>
            <a:r>
              <a:rPr lang="en-US" altLang="zh-CN" sz="2800" dirty="0">
                <a:solidFill>
                  <a:schemeClr val="accent6">
                    <a:lumMod val="75000"/>
                  </a:schemeClr>
                </a:solidFill>
              </a:rPr>
              <a:t>quality</a:t>
            </a:r>
            <a:r>
              <a:rPr lang="zh-CN" altLang="en-US" sz="2800" dirty="0">
                <a:solidFill>
                  <a:schemeClr val="accent6">
                    <a:lumMod val="75000"/>
                  </a:schemeClr>
                </a:solidFill>
              </a:rPr>
              <a:t> </a:t>
            </a:r>
            <a:r>
              <a:rPr lang="en-US" altLang="zh-CN" sz="2800" dirty="0">
                <a:solidFill>
                  <a:schemeClr val="accent6">
                    <a:lumMod val="75000"/>
                  </a:schemeClr>
                </a:solidFill>
              </a:rPr>
              <a:t>available</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information.</a:t>
            </a:r>
            <a:r>
              <a:rPr lang="zh-CN" altLang="en-US" sz="2800" dirty="0">
                <a:solidFill>
                  <a:schemeClr val="accent6">
                    <a:lumMod val="75000"/>
                  </a:schemeClr>
                </a:solidFill>
              </a:rPr>
              <a:t> </a:t>
            </a:r>
            <a:r>
              <a:rPr lang="en-US" altLang="zh-CN" sz="2800" dirty="0">
                <a:solidFill>
                  <a:schemeClr val="accent6">
                    <a:lumMod val="75000"/>
                  </a:schemeClr>
                </a:solidFill>
              </a:rPr>
              <a:t>Very</a:t>
            </a:r>
            <a:r>
              <a:rPr lang="zh-CN" altLang="en-US" sz="2800" dirty="0">
                <a:solidFill>
                  <a:schemeClr val="accent6">
                    <a:lumMod val="75000"/>
                  </a:schemeClr>
                </a:solidFill>
              </a:rPr>
              <a:t> </a:t>
            </a:r>
            <a:r>
              <a:rPr lang="en-US" altLang="zh-CN" sz="2800" dirty="0">
                <a:solidFill>
                  <a:schemeClr val="accent6">
                    <a:lumMod val="75000"/>
                  </a:schemeClr>
                </a:solidFill>
              </a:rPr>
              <a:t>smart</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knowledge.</a:t>
            </a:r>
          </a:p>
        </p:txBody>
      </p:sp>
      <p:sp>
        <p:nvSpPr>
          <p:cNvPr id="4" name="TextBox 3">
            <a:extLst>
              <a:ext uri="{FF2B5EF4-FFF2-40B4-BE49-F238E27FC236}">
                <a16:creationId xmlns:a16="http://schemas.microsoft.com/office/drawing/2014/main" id="{84003C29-2FF9-38FB-B0DD-BF74CB4B0659}"/>
              </a:ext>
            </a:extLst>
          </p:cNvPr>
          <p:cNvSpPr txBox="1"/>
          <p:nvPr/>
        </p:nvSpPr>
        <p:spPr>
          <a:xfrm>
            <a:off x="929898" y="2956976"/>
            <a:ext cx="1122423"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Eg.1:</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pic>
        <p:nvPicPr>
          <p:cNvPr id="7" name="Picture 6" descr="A screenshot of a social media post&#10;&#10;AI-generated content may be incorrect.">
            <a:extLst>
              <a:ext uri="{FF2B5EF4-FFF2-40B4-BE49-F238E27FC236}">
                <a16:creationId xmlns:a16="http://schemas.microsoft.com/office/drawing/2014/main" id="{4CE77AFC-5B4A-8CB5-B9D2-14C51A80D46D}"/>
              </a:ext>
            </a:extLst>
          </p:cNvPr>
          <p:cNvPicPr>
            <a:picLocks noChangeAspect="1"/>
          </p:cNvPicPr>
          <p:nvPr/>
        </p:nvPicPr>
        <p:blipFill>
          <a:blip r:embed="rId2"/>
          <a:stretch>
            <a:fillRect/>
          </a:stretch>
        </p:blipFill>
        <p:spPr>
          <a:xfrm>
            <a:off x="2052321" y="2956976"/>
            <a:ext cx="6985000" cy="3098800"/>
          </a:xfrm>
          <a:prstGeom prst="rect">
            <a:avLst/>
          </a:prstGeom>
        </p:spPr>
      </p:pic>
    </p:spTree>
    <p:extLst>
      <p:ext uri="{BB962C8B-B14F-4D97-AF65-F5344CB8AC3E}">
        <p14:creationId xmlns:p14="http://schemas.microsoft.com/office/powerpoint/2010/main" val="955945550"/>
      </p:ext>
    </p:extLst>
  </p:cSld>
  <p:clrMapOvr>
    <a:masterClrMapping/>
  </p:clrMapOvr>
  <mc:AlternateContent xmlns:mc="http://schemas.openxmlformats.org/markup-compatibility/2006" xmlns:p14="http://schemas.microsoft.com/office/powerpoint/2010/main">
    <mc:Choice Requires="p14">
      <p:transition spd="slow" p14:dur="2000" advTm="818"/>
    </mc:Choice>
    <mc:Fallback xmlns="">
      <p:transition spd="slow" advTm="81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262C-98D9-2494-9153-000D0F509BF5}"/>
            </a:ext>
          </a:extLst>
        </p:cNvPr>
        <p:cNvGrpSpPr/>
        <p:nvPr/>
      </p:nvGrpSpPr>
      <p:grpSpPr>
        <a:xfrm>
          <a:off x="0" y="0"/>
          <a:ext cx="0" cy="0"/>
          <a:chOff x="0" y="0"/>
          <a:chExt cx="0" cy="0"/>
        </a:xfrm>
      </p:grpSpPr>
      <p:pic>
        <p:nvPicPr>
          <p:cNvPr id="8" name="Picture 7" descr="A black and white text on a white background&#10;&#10;AI-generated content may be incorrect.">
            <a:extLst>
              <a:ext uri="{FF2B5EF4-FFF2-40B4-BE49-F238E27FC236}">
                <a16:creationId xmlns:a16="http://schemas.microsoft.com/office/drawing/2014/main" id="{A4E68705-C93E-9DA0-8FC2-4B6034C86E76}"/>
              </a:ext>
            </a:extLst>
          </p:cNvPr>
          <p:cNvPicPr>
            <a:picLocks noChangeAspect="1"/>
          </p:cNvPicPr>
          <p:nvPr/>
        </p:nvPicPr>
        <p:blipFill>
          <a:blip r:embed="rId2"/>
          <a:stretch>
            <a:fillRect/>
          </a:stretch>
        </p:blipFill>
        <p:spPr>
          <a:xfrm>
            <a:off x="674936" y="1448980"/>
            <a:ext cx="7444152" cy="5304186"/>
          </a:xfrm>
          <a:prstGeom prst="rect">
            <a:avLst/>
          </a:prstGeom>
        </p:spPr>
      </p:pic>
      <p:sp>
        <p:nvSpPr>
          <p:cNvPr id="3" name="TextBox 2">
            <a:extLst>
              <a:ext uri="{FF2B5EF4-FFF2-40B4-BE49-F238E27FC236}">
                <a16:creationId xmlns:a16="http://schemas.microsoft.com/office/drawing/2014/main" id="{C8412BD6-DEF0-9D5D-CD97-E9491576579D}"/>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F19D2916-80F3-78BF-5F1A-BA22E682DE65}"/>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E048B25-EF96-D8E9-506F-D22907C5441D}"/>
              </a:ext>
            </a:extLst>
          </p:cNvPr>
          <p:cNvSpPr txBox="1"/>
          <p:nvPr/>
        </p:nvSpPr>
        <p:spPr>
          <a:xfrm>
            <a:off x="674936" y="1668244"/>
            <a:ext cx="1122423"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Eg.2:</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915DAD3-337D-8A47-1615-A088DEB22D51}"/>
              </a:ext>
            </a:extLst>
          </p:cNvPr>
          <p:cNvSpPr txBox="1"/>
          <p:nvPr/>
        </p:nvSpPr>
        <p:spPr>
          <a:xfrm>
            <a:off x="7299702" y="3682687"/>
            <a:ext cx="4649491" cy="523220"/>
          </a:xfrm>
          <a:prstGeom prst="rect">
            <a:avLst/>
          </a:prstGeom>
          <a:noFill/>
        </p:spPr>
        <p:txBody>
          <a:bodyPr wrap="square" rtlCol="0">
            <a:spAutoFit/>
          </a:bodyPr>
          <a:lstStyle/>
          <a:p>
            <a:r>
              <a:rPr lang="en-US" altLang="zh-CN" sz="2800" dirty="0"/>
              <a:t>97</a:t>
            </a:r>
            <a:r>
              <a:rPr lang="zh-CN" altLang="en-US" sz="2800" dirty="0"/>
              <a:t> </a:t>
            </a:r>
            <a:r>
              <a:rPr lang="en-US" altLang="zh-CN" sz="2800" dirty="0"/>
              <a:t>rounds</a:t>
            </a:r>
            <a:r>
              <a:rPr lang="zh-CN" altLang="en-US" sz="2800" dirty="0"/>
              <a:t> </a:t>
            </a:r>
            <a:r>
              <a:rPr lang="en-US" altLang="zh-CN" sz="2800" dirty="0"/>
              <a:t>Socratic</a:t>
            </a:r>
            <a:r>
              <a:rPr lang="zh-CN" altLang="en-US" sz="2800" dirty="0"/>
              <a:t> </a:t>
            </a:r>
            <a:r>
              <a:rPr lang="en-US" altLang="zh-CN" sz="2800" dirty="0"/>
              <a:t>reasoning</a:t>
            </a:r>
            <a:endParaRPr lang="en-US" sz="2800" dirty="0"/>
          </a:p>
        </p:txBody>
      </p:sp>
    </p:spTree>
    <p:extLst>
      <p:ext uri="{BB962C8B-B14F-4D97-AF65-F5344CB8AC3E}">
        <p14:creationId xmlns:p14="http://schemas.microsoft.com/office/powerpoint/2010/main" val="1557038670"/>
      </p:ext>
    </p:extLst>
  </p:cSld>
  <p:clrMapOvr>
    <a:masterClrMapping/>
  </p:clrMapOvr>
  <mc:AlternateContent xmlns:mc="http://schemas.openxmlformats.org/markup-compatibility/2006" xmlns:p14="http://schemas.microsoft.com/office/powerpoint/2010/main">
    <mc:Choice Requires="p14">
      <p:transition spd="slow" p14:dur="2000" advTm="1980"/>
    </mc:Choice>
    <mc:Fallback xmlns="">
      <p:transition spd="slow" advTm="19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9FCC9-53A9-C527-BF1A-251A7EF3F6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39C0EA-B3B2-F929-A3BF-F518EC0FC90C}"/>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102AB505-8F0D-F299-30E3-F30527C43F62}"/>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8E705C9-9189-F7F6-A892-65A82ED1F020}"/>
              </a:ext>
            </a:extLst>
          </p:cNvPr>
          <p:cNvSpPr txBox="1"/>
          <p:nvPr/>
        </p:nvSpPr>
        <p:spPr>
          <a:xfrm>
            <a:off x="692258" y="1672064"/>
            <a:ext cx="11809709"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Like</a:t>
            </a:r>
            <a:r>
              <a:rPr lang="zh-CN" altLang="en-US" sz="2800" dirty="0">
                <a:solidFill>
                  <a:schemeClr val="accent6">
                    <a:lumMod val="75000"/>
                  </a:schemeClr>
                </a:solidFill>
              </a:rPr>
              <a:t> </a:t>
            </a:r>
            <a:r>
              <a:rPr lang="en-US" altLang="zh-CN" sz="2800" dirty="0">
                <a:solidFill>
                  <a:schemeClr val="accent6">
                    <a:lumMod val="75000"/>
                  </a:schemeClr>
                </a:solidFill>
              </a:rPr>
              <a:t>a</a:t>
            </a:r>
            <a:r>
              <a:rPr lang="zh-CN" altLang="en-US" sz="2800" dirty="0">
                <a:solidFill>
                  <a:schemeClr val="accent6">
                    <a:lumMod val="75000"/>
                  </a:schemeClr>
                </a:solidFill>
              </a:rPr>
              <a:t> </a:t>
            </a:r>
            <a:r>
              <a:rPr lang="en-US" altLang="zh-CN" sz="2800" dirty="0">
                <a:solidFill>
                  <a:schemeClr val="accent6">
                    <a:lumMod val="75000"/>
                  </a:schemeClr>
                </a:solidFill>
              </a:rPr>
              <a:t>person</a:t>
            </a:r>
            <a:r>
              <a:rPr lang="zh-CN" altLang="en-US" sz="2800" dirty="0">
                <a:solidFill>
                  <a:schemeClr val="accent6">
                    <a:lumMod val="75000"/>
                  </a:schemeClr>
                </a:solidFill>
              </a:rPr>
              <a:t> </a:t>
            </a:r>
            <a:r>
              <a:rPr lang="en-US" altLang="zh-CN" sz="2800" dirty="0">
                <a:solidFill>
                  <a:schemeClr val="accent6">
                    <a:lumMod val="75000"/>
                  </a:schemeClr>
                </a:solidFill>
              </a:rPr>
              <a:t>who</a:t>
            </a:r>
            <a:r>
              <a:rPr lang="zh-CN" altLang="en-US" sz="2800" dirty="0">
                <a:solidFill>
                  <a:schemeClr val="accent6">
                    <a:lumMod val="75000"/>
                  </a:schemeClr>
                </a:solidFill>
              </a:rPr>
              <a:t> </a:t>
            </a:r>
            <a:r>
              <a:rPr lang="en-US" altLang="zh-CN" sz="2800" dirty="0">
                <a:solidFill>
                  <a:schemeClr val="accent6">
                    <a:lumMod val="75000"/>
                  </a:schemeClr>
                </a:solidFill>
              </a:rPr>
              <a:t>has</a:t>
            </a:r>
            <a:r>
              <a:rPr lang="zh-CN" altLang="en-US" sz="2800" dirty="0">
                <a:solidFill>
                  <a:schemeClr val="accent6">
                    <a:lumMod val="75000"/>
                  </a:schemeClr>
                </a:solidFill>
              </a:rPr>
              <a:t> </a:t>
            </a:r>
            <a:r>
              <a:rPr lang="en-US" altLang="zh-CN" sz="2800" dirty="0">
                <a:solidFill>
                  <a:schemeClr val="accent6">
                    <a:lumMod val="75000"/>
                  </a:schemeClr>
                </a:solidFill>
              </a:rPr>
              <a:t>read</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learned</a:t>
            </a:r>
            <a:r>
              <a:rPr lang="zh-CN" altLang="en-US" sz="2800" dirty="0">
                <a:solidFill>
                  <a:schemeClr val="accent6">
                    <a:lumMod val="75000"/>
                  </a:schemeClr>
                </a:solidFill>
              </a:rPr>
              <a:t> </a:t>
            </a:r>
            <a:r>
              <a:rPr lang="en-US" altLang="zh-CN" sz="2800" dirty="0">
                <a:solidFill>
                  <a:schemeClr val="accent6">
                    <a:lumMod val="75000"/>
                  </a:schemeClr>
                </a:solidFill>
              </a:rPr>
              <a:t>nearly</a:t>
            </a:r>
            <a:r>
              <a:rPr lang="zh-CN" altLang="en-US" sz="2800" dirty="0">
                <a:solidFill>
                  <a:schemeClr val="accent6">
                    <a:lumMod val="75000"/>
                  </a:schemeClr>
                </a:solidFill>
              </a:rPr>
              <a:t> </a:t>
            </a:r>
            <a:r>
              <a:rPr lang="en-US" altLang="zh-CN" sz="2800" dirty="0">
                <a:solidFill>
                  <a:schemeClr val="accent6">
                    <a:lumMod val="75000"/>
                  </a:schemeClr>
                </a:solidFill>
              </a:rPr>
              <a:t>all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high</a:t>
            </a:r>
            <a:r>
              <a:rPr lang="zh-CN" altLang="en-US" sz="2800" dirty="0">
                <a:solidFill>
                  <a:schemeClr val="accent6">
                    <a:lumMod val="75000"/>
                  </a:schemeClr>
                </a:solidFill>
              </a:rPr>
              <a:t> </a:t>
            </a:r>
            <a:r>
              <a:rPr lang="en-US" altLang="zh-CN" sz="2800" dirty="0">
                <a:solidFill>
                  <a:schemeClr val="accent6">
                    <a:lumMod val="75000"/>
                  </a:schemeClr>
                </a:solidFill>
              </a:rPr>
              <a:t>quality</a:t>
            </a:r>
            <a:r>
              <a:rPr lang="zh-CN" altLang="en-US" sz="2800" dirty="0">
                <a:solidFill>
                  <a:schemeClr val="accent6">
                    <a:lumMod val="75000"/>
                  </a:schemeClr>
                </a:solidFill>
              </a:rPr>
              <a:t> </a:t>
            </a:r>
            <a:r>
              <a:rPr lang="en-US" altLang="zh-CN" sz="2800" dirty="0">
                <a:solidFill>
                  <a:schemeClr val="accent6">
                    <a:lumMod val="75000"/>
                  </a:schemeClr>
                </a:solidFill>
              </a:rPr>
              <a:t>available</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information.</a:t>
            </a:r>
            <a:r>
              <a:rPr lang="zh-CN" altLang="en-US" sz="2800" dirty="0">
                <a:solidFill>
                  <a:schemeClr val="accent6">
                    <a:lumMod val="75000"/>
                  </a:schemeClr>
                </a:solidFill>
              </a:rPr>
              <a:t> </a:t>
            </a:r>
            <a:r>
              <a:rPr lang="en-US" altLang="zh-CN" sz="2800" dirty="0">
                <a:solidFill>
                  <a:schemeClr val="accent6">
                    <a:lumMod val="75000"/>
                  </a:schemeClr>
                </a:solidFill>
              </a:rPr>
              <a:t>Very</a:t>
            </a:r>
            <a:r>
              <a:rPr lang="zh-CN" altLang="en-US" sz="2800" dirty="0">
                <a:solidFill>
                  <a:schemeClr val="accent6">
                    <a:lumMod val="75000"/>
                  </a:schemeClr>
                </a:solidFill>
              </a:rPr>
              <a:t> </a:t>
            </a:r>
            <a:r>
              <a:rPr lang="en-US" altLang="zh-CN" sz="2800" dirty="0">
                <a:solidFill>
                  <a:schemeClr val="accent6">
                    <a:lumMod val="75000"/>
                  </a:schemeClr>
                </a:solidFill>
              </a:rPr>
              <a:t>smart</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knowledge.</a:t>
            </a:r>
          </a:p>
        </p:txBody>
      </p:sp>
      <p:sp>
        <p:nvSpPr>
          <p:cNvPr id="4" name="TextBox 3">
            <a:extLst>
              <a:ext uri="{FF2B5EF4-FFF2-40B4-BE49-F238E27FC236}">
                <a16:creationId xmlns:a16="http://schemas.microsoft.com/office/drawing/2014/main" id="{E8DB1CF3-98BF-D558-17ED-B85B98154BCC}"/>
              </a:ext>
            </a:extLst>
          </p:cNvPr>
          <p:cNvSpPr txBox="1"/>
          <p:nvPr/>
        </p:nvSpPr>
        <p:spPr>
          <a:xfrm>
            <a:off x="929899" y="2956976"/>
            <a:ext cx="10027404" cy="2246769"/>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Eg.3:</a:t>
            </a:r>
            <a:r>
              <a:rPr lang="zh-CN" altLang="en-US" sz="2800" dirty="0">
                <a:latin typeface="Arial" panose="020B0604020202020204" pitchFamily="34" charset="0"/>
                <a:cs typeface="Arial" panose="020B0604020202020204" pitchFamily="34" charset="0"/>
              </a:rPr>
              <a:t> </a:t>
            </a:r>
            <a:r>
              <a:rPr lang="en-US" altLang="zh-CN" sz="2800" dirty="0"/>
              <a:t>Detect</a:t>
            </a:r>
            <a:r>
              <a:rPr lang="zh-CN" altLang="en-US" sz="2800" dirty="0"/>
              <a:t> </a:t>
            </a:r>
            <a:r>
              <a:rPr lang="en-US" altLang="zh-CN" sz="2800" dirty="0"/>
              <a:t>sentiments</a:t>
            </a:r>
            <a:r>
              <a:rPr lang="zh-CN" altLang="en-US" sz="2800" dirty="0"/>
              <a:t> </a:t>
            </a:r>
            <a:r>
              <a:rPr lang="en-US" altLang="zh-CN" sz="2800" dirty="0"/>
              <a:t>of</a:t>
            </a:r>
            <a:r>
              <a:rPr lang="en-US" sz="2800" dirty="0"/>
              <a:t> user</a:t>
            </a:r>
            <a:r>
              <a:rPr lang="en-US" altLang="zh-CN" sz="2800" dirty="0"/>
              <a:t>s’</a:t>
            </a:r>
            <a:r>
              <a:rPr lang="en-US" sz="2800" dirty="0"/>
              <a:t> comments</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excel</a:t>
            </a:r>
            <a:r>
              <a:rPr lang="zh-CN" altLang="en-US" sz="2800" dirty="0"/>
              <a:t> </a:t>
            </a:r>
            <a:r>
              <a:rPr lang="en-US" altLang="zh-CN" sz="2800" dirty="0"/>
              <a:t>form)</a:t>
            </a:r>
            <a:r>
              <a:rPr lang="en-US" sz="2800" dirty="0"/>
              <a:t>.</a:t>
            </a:r>
            <a:r>
              <a:rPr lang="zh-CN" altLang="en-US" sz="2800" dirty="0"/>
              <a:t> </a:t>
            </a:r>
            <a:r>
              <a:rPr lang="en-US" altLang="zh-CN" sz="2800" dirty="0"/>
              <a:t>And</a:t>
            </a:r>
            <a:r>
              <a:rPr lang="zh-CN" altLang="en-US" sz="2800" dirty="0"/>
              <a:t> </a:t>
            </a:r>
            <a:r>
              <a:rPr lang="en-US" altLang="zh-CN" sz="2800" dirty="0"/>
              <a:t>place</a:t>
            </a:r>
            <a:r>
              <a:rPr lang="zh-CN" altLang="en-US" sz="2800" dirty="0"/>
              <a:t> </a:t>
            </a:r>
            <a:r>
              <a:rPr lang="en-US" altLang="zh-CN" sz="2800" dirty="0"/>
              <a:t>“</a:t>
            </a:r>
            <a:r>
              <a:rPr lang="zh-CN" altLang="en-US" sz="2800" dirty="0"/>
              <a:t>好评</a:t>
            </a:r>
            <a:r>
              <a:rPr lang="en-US" altLang="zh-CN" sz="2800" dirty="0"/>
              <a:t>”</a:t>
            </a:r>
            <a:r>
              <a:rPr lang="zh-CN" altLang="en-US" sz="2800" dirty="0"/>
              <a:t>或者“差评” </a:t>
            </a:r>
            <a:r>
              <a:rPr lang="en-US" altLang="zh-CN" sz="2800" dirty="0"/>
              <a:t>into</a:t>
            </a:r>
            <a:r>
              <a:rPr lang="zh-CN" altLang="en-US" sz="2800" dirty="0"/>
              <a:t> </a:t>
            </a:r>
            <a:r>
              <a:rPr lang="en-US" altLang="zh-CN" sz="2800" dirty="0"/>
              <a:t>the</a:t>
            </a:r>
            <a:r>
              <a:rPr lang="zh-CN" altLang="en-US" sz="2800" dirty="0"/>
              <a:t> </a:t>
            </a:r>
            <a:r>
              <a:rPr lang="en-US" altLang="zh-CN" sz="2800" dirty="0"/>
              <a:t>second</a:t>
            </a:r>
            <a:r>
              <a:rPr lang="zh-CN" altLang="en-US" sz="2800" dirty="0"/>
              <a:t> </a:t>
            </a:r>
            <a:r>
              <a:rPr lang="en-US" altLang="zh-CN" sz="2800" dirty="0"/>
              <a:t>column</a:t>
            </a:r>
            <a:r>
              <a:rPr lang="zh-CN" altLang="en-US" sz="2800" dirty="0"/>
              <a:t> </a:t>
            </a:r>
            <a:r>
              <a:rPr lang="en-US" altLang="zh-CN" sz="2800" dirty="0"/>
              <a:t>of</a:t>
            </a:r>
            <a:r>
              <a:rPr lang="zh-CN" altLang="en-US" sz="2800" dirty="0"/>
              <a:t> </a:t>
            </a:r>
            <a:r>
              <a:rPr lang="en-US" altLang="zh-CN" sz="2800" dirty="0"/>
              <a:t>a</a:t>
            </a:r>
            <a:r>
              <a:rPr lang="zh-CN" altLang="en-US" sz="2800" dirty="0"/>
              <a:t> </a:t>
            </a:r>
            <a:r>
              <a:rPr lang="en-US" altLang="zh-CN" sz="2800" dirty="0"/>
              <a:t>table.</a:t>
            </a:r>
            <a:r>
              <a:rPr lang="zh-CN" altLang="en-US" sz="2800" dirty="0"/>
              <a:t> </a:t>
            </a:r>
            <a:endParaRPr lang="en-US" altLang="zh-CN" sz="2800" dirty="0"/>
          </a:p>
          <a:p>
            <a:br>
              <a:rPr lang="en-US" altLang="zh-CN" sz="2800" spc="950" dirty="0">
                <a:solidFill>
                  <a:srgbClr val="000000"/>
                </a:solidFill>
                <a:latin typeface="Arial" panose="020B0604020202090204"/>
                <a:ea typeface="Arial" panose="020B0604020202090204"/>
              </a:rPr>
            </a:br>
            <a:endParaRPr lang="en-US" altLang="zh-CN" sz="2800" spc="950" dirty="0">
              <a:solidFill>
                <a:srgbClr val="000000"/>
              </a:solidFill>
              <a:latin typeface="Arial" panose="020B0604020202090204"/>
              <a:ea typeface="Arial" panose="020B0604020202090204"/>
            </a:endParaRPr>
          </a:p>
          <a:p>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B33C6A2-5913-462E-1376-381F3F60575C}"/>
              </a:ext>
            </a:extLst>
          </p:cNvPr>
          <p:cNvSpPr txBox="1"/>
          <p:nvPr/>
        </p:nvSpPr>
        <p:spPr>
          <a:xfrm>
            <a:off x="929899" y="4510007"/>
            <a:ext cx="6074483" cy="954107"/>
          </a:xfrm>
          <a:prstGeom prst="rect">
            <a:avLst/>
          </a:prstGeom>
          <a:noFill/>
        </p:spPr>
        <p:txBody>
          <a:bodyPr wrap="none" rtlCol="0">
            <a:spAutoFit/>
          </a:bodyPr>
          <a:lstStyle/>
          <a:p>
            <a:r>
              <a:rPr lang="en-US" sz="2800" dirty="0" err="1"/>
              <a:t>Eg.</a:t>
            </a:r>
            <a:r>
              <a:rPr lang="en-US" sz="2800" dirty="0"/>
              <a:t> 4: Can LLM understand your </a:t>
            </a:r>
            <a:r>
              <a:rPr lang="en-US" altLang="zh-CN" sz="2800" dirty="0"/>
              <a:t>irony?</a:t>
            </a:r>
          </a:p>
          <a:p>
            <a:r>
              <a:rPr lang="zh-CN" altLang="en-US" sz="2800" dirty="0"/>
              <a:t>“</a:t>
            </a:r>
            <a:r>
              <a:rPr lang="en-US" sz="2800" dirty="0" err="1"/>
              <a:t>快递真快</a:t>
            </a:r>
            <a:r>
              <a:rPr lang="zh-CN" altLang="en-US" sz="2800" dirty="0"/>
              <a:t>，一个月才到。”</a:t>
            </a:r>
            <a:r>
              <a:rPr lang="en-US" sz="2800" dirty="0"/>
              <a:t> </a:t>
            </a:r>
          </a:p>
        </p:txBody>
      </p:sp>
    </p:spTree>
    <p:extLst>
      <p:ext uri="{BB962C8B-B14F-4D97-AF65-F5344CB8AC3E}">
        <p14:creationId xmlns:p14="http://schemas.microsoft.com/office/powerpoint/2010/main" val="3419247170"/>
      </p:ext>
    </p:extLst>
  </p:cSld>
  <p:clrMapOvr>
    <a:masterClrMapping/>
  </p:clrMapOvr>
  <mc:AlternateContent xmlns:mc="http://schemas.openxmlformats.org/markup-compatibility/2006" xmlns:p14="http://schemas.microsoft.com/office/powerpoint/2010/main">
    <mc:Choice Requires="p14">
      <p:transition spd="slow" p14:dur="2000" advTm="1663"/>
    </mc:Choice>
    <mc:Fallback xmlns="">
      <p:transition spd="slow" advTm="166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1059-50E3-67EB-D51F-FF6D063C02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56FB7B-1DA1-94A6-8349-B61DE8B72077}"/>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E9770DEC-03CE-95D5-5132-045080BF07DA}"/>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952907F-8995-F861-00E1-616082EA6669}"/>
              </a:ext>
            </a:extLst>
          </p:cNvPr>
          <p:cNvSpPr txBox="1"/>
          <p:nvPr/>
        </p:nvSpPr>
        <p:spPr>
          <a:xfrm>
            <a:off x="692258" y="1672064"/>
            <a:ext cx="11809709"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Like</a:t>
            </a:r>
            <a:r>
              <a:rPr lang="zh-CN" altLang="en-US" sz="2800" dirty="0">
                <a:solidFill>
                  <a:schemeClr val="accent6">
                    <a:lumMod val="75000"/>
                  </a:schemeClr>
                </a:solidFill>
              </a:rPr>
              <a:t> </a:t>
            </a:r>
            <a:r>
              <a:rPr lang="en-US" altLang="zh-CN" sz="2800" dirty="0">
                <a:solidFill>
                  <a:schemeClr val="accent6">
                    <a:lumMod val="75000"/>
                  </a:schemeClr>
                </a:solidFill>
              </a:rPr>
              <a:t>a</a:t>
            </a:r>
            <a:r>
              <a:rPr lang="zh-CN" altLang="en-US" sz="2800" dirty="0">
                <a:solidFill>
                  <a:schemeClr val="accent6">
                    <a:lumMod val="75000"/>
                  </a:schemeClr>
                </a:solidFill>
              </a:rPr>
              <a:t> </a:t>
            </a:r>
            <a:r>
              <a:rPr lang="en-US" altLang="zh-CN" sz="2800" dirty="0">
                <a:solidFill>
                  <a:schemeClr val="accent6">
                    <a:lumMod val="75000"/>
                  </a:schemeClr>
                </a:solidFill>
              </a:rPr>
              <a:t>person</a:t>
            </a:r>
            <a:r>
              <a:rPr lang="zh-CN" altLang="en-US" sz="2800" dirty="0">
                <a:solidFill>
                  <a:schemeClr val="accent6">
                    <a:lumMod val="75000"/>
                  </a:schemeClr>
                </a:solidFill>
              </a:rPr>
              <a:t> </a:t>
            </a:r>
            <a:r>
              <a:rPr lang="en-US" altLang="zh-CN" sz="2800" dirty="0">
                <a:solidFill>
                  <a:schemeClr val="accent6">
                    <a:lumMod val="75000"/>
                  </a:schemeClr>
                </a:solidFill>
              </a:rPr>
              <a:t>who</a:t>
            </a:r>
            <a:r>
              <a:rPr lang="zh-CN" altLang="en-US" sz="2800" dirty="0">
                <a:solidFill>
                  <a:schemeClr val="accent6">
                    <a:lumMod val="75000"/>
                  </a:schemeClr>
                </a:solidFill>
              </a:rPr>
              <a:t> </a:t>
            </a:r>
            <a:r>
              <a:rPr lang="en-US" altLang="zh-CN" sz="2800" dirty="0">
                <a:solidFill>
                  <a:schemeClr val="accent6">
                    <a:lumMod val="75000"/>
                  </a:schemeClr>
                </a:solidFill>
              </a:rPr>
              <a:t>has</a:t>
            </a:r>
            <a:r>
              <a:rPr lang="zh-CN" altLang="en-US" sz="2800" dirty="0">
                <a:solidFill>
                  <a:schemeClr val="accent6">
                    <a:lumMod val="75000"/>
                  </a:schemeClr>
                </a:solidFill>
              </a:rPr>
              <a:t> </a:t>
            </a:r>
            <a:r>
              <a:rPr lang="en-US" altLang="zh-CN" sz="2800" dirty="0">
                <a:solidFill>
                  <a:schemeClr val="accent6">
                    <a:lumMod val="75000"/>
                  </a:schemeClr>
                </a:solidFill>
              </a:rPr>
              <a:t>read</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learned</a:t>
            </a:r>
            <a:r>
              <a:rPr lang="zh-CN" altLang="en-US" sz="2800" dirty="0">
                <a:solidFill>
                  <a:schemeClr val="accent6">
                    <a:lumMod val="75000"/>
                  </a:schemeClr>
                </a:solidFill>
              </a:rPr>
              <a:t> </a:t>
            </a:r>
            <a:r>
              <a:rPr lang="en-US" altLang="zh-CN" sz="2800" dirty="0">
                <a:solidFill>
                  <a:schemeClr val="accent6">
                    <a:lumMod val="75000"/>
                  </a:schemeClr>
                </a:solidFill>
              </a:rPr>
              <a:t>nearly</a:t>
            </a:r>
            <a:r>
              <a:rPr lang="zh-CN" altLang="en-US" sz="2800" dirty="0">
                <a:solidFill>
                  <a:schemeClr val="accent6">
                    <a:lumMod val="75000"/>
                  </a:schemeClr>
                </a:solidFill>
              </a:rPr>
              <a:t> </a:t>
            </a:r>
            <a:r>
              <a:rPr lang="en-US" altLang="zh-CN" sz="2800" dirty="0">
                <a:solidFill>
                  <a:schemeClr val="accent6">
                    <a:lumMod val="75000"/>
                  </a:schemeClr>
                </a:solidFill>
              </a:rPr>
              <a:t>all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high</a:t>
            </a:r>
            <a:r>
              <a:rPr lang="zh-CN" altLang="en-US" sz="2800" dirty="0">
                <a:solidFill>
                  <a:schemeClr val="accent6">
                    <a:lumMod val="75000"/>
                  </a:schemeClr>
                </a:solidFill>
              </a:rPr>
              <a:t> </a:t>
            </a:r>
            <a:r>
              <a:rPr lang="en-US" altLang="zh-CN" sz="2800" dirty="0">
                <a:solidFill>
                  <a:schemeClr val="accent6">
                    <a:lumMod val="75000"/>
                  </a:schemeClr>
                </a:solidFill>
              </a:rPr>
              <a:t>quality</a:t>
            </a:r>
            <a:r>
              <a:rPr lang="zh-CN" altLang="en-US" sz="2800" dirty="0">
                <a:solidFill>
                  <a:schemeClr val="accent6">
                    <a:lumMod val="75000"/>
                  </a:schemeClr>
                </a:solidFill>
              </a:rPr>
              <a:t> </a:t>
            </a:r>
            <a:r>
              <a:rPr lang="en-US" altLang="zh-CN" sz="2800" dirty="0">
                <a:solidFill>
                  <a:schemeClr val="accent6">
                    <a:lumMod val="75000"/>
                  </a:schemeClr>
                </a:solidFill>
              </a:rPr>
              <a:t>available</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information.</a:t>
            </a:r>
            <a:r>
              <a:rPr lang="zh-CN" altLang="en-US" sz="2800" dirty="0">
                <a:solidFill>
                  <a:schemeClr val="accent6">
                    <a:lumMod val="75000"/>
                  </a:schemeClr>
                </a:solidFill>
              </a:rPr>
              <a:t> </a:t>
            </a:r>
            <a:r>
              <a:rPr lang="en-US" altLang="zh-CN" sz="2800" dirty="0">
                <a:solidFill>
                  <a:schemeClr val="accent6">
                    <a:lumMod val="75000"/>
                  </a:schemeClr>
                </a:solidFill>
              </a:rPr>
              <a:t>Very</a:t>
            </a:r>
            <a:r>
              <a:rPr lang="zh-CN" altLang="en-US" sz="2800" dirty="0">
                <a:solidFill>
                  <a:schemeClr val="accent6">
                    <a:lumMod val="75000"/>
                  </a:schemeClr>
                </a:solidFill>
              </a:rPr>
              <a:t> </a:t>
            </a:r>
            <a:r>
              <a:rPr lang="en-US" altLang="zh-CN" sz="2800" dirty="0">
                <a:solidFill>
                  <a:schemeClr val="accent6">
                    <a:lumMod val="75000"/>
                  </a:schemeClr>
                </a:solidFill>
              </a:rPr>
              <a:t>smart</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knowledge.</a:t>
            </a:r>
          </a:p>
        </p:txBody>
      </p:sp>
      <p:sp>
        <p:nvSpPr>
          <p:cNvPr id="4" name="TextBox 3">
            <a:extLst>
              <a:ext uri="{FF2B5EF4-FFF2-40B4-BE49-F238E27FC236}">
                <a16:creationId xmlns:a16="http://schemas.microsoft.com/office/drawing/2014/main" id="{9253C6FA-DBE9-B8F4-F384-F6CA9E453027}"/>
              </a:ext>
            </a:extLst>
          </p:cNvPr>
          <p:cNvSpPr txBox="1"/>
          <p:nvPr/>
        </p:nvSpPr>
        <p:spPr>
          <a:xfrm>
            <a:off x="821411" y="2803088"/>
            <a:ext cx="8836073"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Eg.1:</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t>
            </a:r>
            <a:r>
              <a:rPr lang="zh-CN" altLang="en-US" sz="2800" dirty="0"/>
              <a:t>林黛玉倒拔垂杨柳这个红楼梦情节你还记得吗</a:t>
            </a:r>
            <a:r>
              <a:rPr lang="en-US" altLang="zh-CN" sz="2800" dirty="0"/>
              <a:t>?”</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9921FE7-CA8A-0FD3-426D-1878799546B0}"/>
              </a:ext>
            </a:extLst>
          </p:cNvPr>
          <p:cNvSpPr txBox="1"/>
          <p:nvPr/>
        </p:nvSpPr>
        <p:spPr>
          <a:xfrm>
            <a:off x="681926" y="3453738"/>
            <a:ext cx="11809709"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5">
                    <a:lumMod val="75000"/>
                  </a:schemeClr>
                </a:solidFill>
              </a:rPr>
              <a:t>Like</a:t>
            </a:r>
            <a:r>
              <a:rPr lang="zh-CN" altLang="en-US" sz="2800" dirty="0">
                <a:solidFill>
                  <a:schemeClr val="accent5">
                    <a:lumMod val="75000"/>
                  </a:schemeClr>
                </a:solidFill>
              </a:rPr>
              <a:t> </a:t>
            </a:r>
            <a:r>
              <a:rPr lang="en-US" altLang="zh-CN" sz="2800" dirty="0">
                <a:solidFill>
                  <a:schemeClr val="accent5">
                    <a:lumMod val="75000"/>
                  </a:schemeClr>
                </a:solidFill>
              </a:rPr>
              <a:t>a</a:t>
            </a:r>
            <a:r>
              <a:rPr lang="zh-CN" altLang="en-US" sz="2800" dirty="0">
                <a:solidFill>
                  <a:schemeClr val="accent5">
                    <a:lumMod val="75000"/>
                  </a:schemeClr>
                </a:solidFill>
              </a:rPr>
              <a:t> </a:t>
            </a:r>
            <a:r>
              <a:rPr lang="en-US" altLang="zh-CN" sz="2800" dirty="0">
                <a:solidFill>
                  <a:schemeClr val="accent5">
                    <a:lumMod val="75000"/>
                  </a:schemeClr>
                </a:solidFill>
              </a:rPr>
              <a:t>person.</a:t>
            </a:r>
            <a:r>
              <a:rPr lang="zh-CN" altLang="en-US" sz="2800" dirty="0">
                <a:solidFill>
                  <a:schemeClr val="accent5">
                    <a:lumMod val="75000"/>
                  </a:schemeClr>
                </a:solidFill>
              </a:rPr>
              <a:t> </a:t>
            </a:r>
            <a:r>
              <a:rPr lang="en-US" altLang="zh-CN" sz="2800" dirty="0">
                <a:solidFill>
                  <a:schemeClr val="accent5">
                    <a:lumMod val="75000"/>
                  </a:schemeClr>
                </a:solidFill>
              </a:rPr>
              <a:t>GPT</a:t>
            </a:r>
            <a:r>
              <a:rPr lang="zh-CN" altLang="en-US" sz="2800" dirty="0">
                <a:solidFill>
                  <a:schemeClr val="accent5">
                    <a:lumMod val="75000"/>
                  </a:schemeClr>
                </a:solidFill>
              </a:rPr>
              <a:t> </a:t>
            </a:r>
            <a:r>
              <a:rPr lang="en-US" altLang="zh-CN" sz="2800" dirty="0">
                <a:solidFill>
                  <a:schemeClr val="accent5">
                    <a:lumMod val="75000"/>
                  </a:schemeClr>
                </a:solidFill>
              </a:rPr>
              <a:t>can’t</a:t>
            </a:r>
            <a:r>
              <a:rPr lang="zh-CN" altLang="en-US" sz="2800" dirty="0">
                <a:solidFill>
                  <a:schemeClr val="accent5">
                    <a:lumMod val="75000"/>
                  </a:schemeClr>
                </a:solidFill>
              </a:rPr>
              <a:t> </a:t>
            </a:r>
            <a:r>
              <a:rPr lang="en-US" altLang="zh-CN" sz="2800" dirty="0">
                <a:solidFill>
                  <a:schemeClr val="accent5">
                    <a:lumMod val="75000"/>
                  </a:schemeClr>
                </a:solidFill>
              </a:rPr>
              <a:t>recite</a:t>
            </a:r>
            <a:r>
              <a:rPr lang="zh-CN" altLang="en-US" sz="2800" dirty="0">
                <a:solidFill>
                  <a:schemeClr val="accent5">
                    <a:lumMod val="75000"/>
                  </a:schemeClr>
                </a:solidFill>
              </a:rPr>
              <a:t> </a:t>
            </a:r>
            <a:r>
              <a:rPr lang="en-US" altLang="zh-CN" sz="2800" dirty="0">
                <a:solidFill>
                  <a:schemeClr val="accent5">
                    <a:lumMod val="75000"/>
                  </a:schemeClr>
                </a:solidFill>
              </a:rPr>
              <a:t>exactly</a:t>
            </a:r>
            <a:r>
              <a:rPr lang="zh-CN" altLang="en-US" sz="2800" dirty="0">
                <a:solidFill>
                  <a:schemeClr val="accent5">
                    <a:lumMod val="75000"/>
                  </a:schemeClr>
                </a:solidFill>
              </a:rPr>
              <a:t> </a:t>
            </a:r>
            <a:r>
              <a:rPr lang="en-US" altLang="zh-CN" sz="2800" dirty="0">
                <a:solidFill>
                  <a:schemeClr val="accent5">
                    <a:lumMod val="75000"/>
                  </a:schemeClr>
                </a:solidFill>
              </a:rPr>
              <a:t>what</a:t>
            </a:r>
            <a:r>
              <a:rPr lang="zh-CN" altLang="en-US" sz="2800" dirty="0">
                <a:solidFill>
                  <a:schemeClr val="accent5">
                    <a:lumMod val="75000"/>
                  </a:schemeClr>
                </a:solidFill>
              </a:rPr>
              <a:t> </a:t>
            </a:r>
            <a:r>
              <a:rPr lang="en-US" altLang="zh-CN" sz="2800" dirty="0">
                <a:solidFill>
                  <a:schemeClr val="accent5">
                    <a:lumMod val="75000"/>
                  </a:schemeClr>
                </a:solidFill>
              </a:rPr>
              <a:t>it</a:t>
            </a:r>
            <a:r>
              <a:rPr lang="zh-CN" altLang="en-US" sz="2800" dirty="0">
                <a:solidFill>
                  <a:schemeClr val="accent5">
                    <a:lumMod val="75000"/>
                  </a:schemeClr>
                </a:solidFill>
              </a:rPr>
              <a:t> </a:t>
            </a:r>
            <a:r>
              <a:rPr lang="en-US" altLang="zh-CN" sz="2800" dirty="0">
                <a:solidFill>
                  <a:schemeClr val="accent5">
                    <a:lumMod val="75000"/>
                  </a:schemeClr>
                </a:solidFill>
              </a:rPr>
              <a:t>learned.</a:t>
            </a:r>
            <a:r>
              <a:rPr lang="zh-CN" altLang="en-US" sz="2800" dirty="0">
                <a:solidFill>
                  <a:schemeClr val="accent5">
                    <a:lumMod val="75000"/>
                  </a:schemeClr>
                </a:solidFill>
              </a:rPr>
              <a:t> </a:t>
            </a:r>
            <a:r>
              <a:rPr lang="en-US" altLang="zh-CN" sz="2800" dirty="0">
                <a:solidFill>
                  <a:schemeClr val="accent5">
                    <a:lumMod val="75000"/>
                  </a:schemeClr>
                </a:solidFill>
              </a:rPr>
              <a:t>So</a:t>
            </a:r>
            <a:r>
              <a:rPr lang="zh-CN" altLang="en-US" sz="2800" dirty="0">
                <a:solidFill>
                  <a:schemeClr val="accent5">
                    <a:lumMod val="75000"/>
                  </a:schemeClr>
                </a:solidFill>
              </a:rPr>
              <a:t> </a:t>
            </a:r>
            <a:r>
              <a:rPr lang="en-US" altLang="zh-CN" sz="2800" dirty="0">
                <a:solidFill>
                  <a:schemeClr val="accent5">
                    <a:lumMod val="75000"/>
                  </a:schemeClr>
                </a:solidFill>
              </a:rPr>
              <a:t>ask</a:t>
            </a:r>
            <a:r>
              <a:rPr lang="zh-CN" altLang="en-US" sz="2800" dirty="0">
                <a:solidFill>
                  <a:schemeClr val="accent5">
                    <a:lumMod val="75000"/>
                  </a:schemeClr>
                </a:solidFill>
              </a:rPr>
              <a:t> </a:t>
            </a:r>
            <a:r>
              <a:rPr lang="en-US" altLang="zh-CN" sz="2800" dirty="0">
                <a:solidFill>
                  <a:schemeClr val="accent5">
                    <a:lumMod val="75000"/>
                  </a:schemeClr>
                </a:solidFill>
              </a:rPr>
              <a:t>google</a:t>
            </a:r>
            <a:r>
              <a:rPr lang="zh-CN" altLang="en-US" sz="2800" dirty="0">
                <a:solidFill>
                  <a:schemeClr val="accent5">
                    <a:lumMod val="75000"/>
                  </a:schemeClr>
                </a:solidFill>
              </a:rPr>
              <a:t> </a:t>
            </a:r>
            <a:r>
              <a:rPr lang="en-US" altLang="zh-CN" sz="2800" dirty="0">
                <a:solidFill>
                  <a:schemeClr val="accent5">
                    <a:lumMod val="75000"/>
                  </a:schemeClr>
                </a:solidFill>
              </a:rPr>
              <a:t>for</a:t>
            </a:r>
            <a:r>
              <a:rPr lang="zh-CN" altLang="en-US" sz="2800" dirty="0">
                <a:solidFill>
                  <a:schemeClr val="accent5">
                    <a:lumMod val="75000"/>
                  </a:schemeClr>
                </a:solidFill>
              </a:rPr>
              <a:t> </a:t>
            </a:r>
            <a:r>
              <a:rPr lang="en-US" altLang="zh-CN" sz="2800" dirty="0">
                <a:solidFill>
                  <a:schemeClr val="accent5">
                    <a:lumMod val="75000"/>
                  </a:schemeClr>
                </a:solidFill>
              </a:rPr>
              <a:t>very</a:t>
            </a:r>
            <a:r>
              <a:rPr lang="zh-CN" altLang="en-US" sz="2800" dirty="0">
                <a:solidFill>
                  <a:schemeClr val="accent5">
                    <a:lumMod val="75000"/>
                  </a:schemeClr>
                </a:solidFill>
              </a:rPr>
              <a:t> </a:t>
            </a:r>
            <a:r>
              <a:rPr lang="en-US" altLang="zh-CN" sz="2800" dirty="0">
                <a:solidFill>
                  <a:schemeClr val="accent5">
                    <a:lumMod val="75000"/>
                  </a:schemeClr>
                </a:solidFill>
              </a:rPr>
              <a:t>specific</a:t>
            </a:r>
            <a:r>
              <a:rPr lang="zh-CN" altLang="en-US" sz="2800" dirty="0">
                <a:solidFill>
                  <a:schemeClr val="accent5">
                    <a:lumMod val="75000"/>
                  </a:schemeClr>
                </a:solidFill>
              </a:rPr>
              <a:t> </a:t>
            </a:r>
            <a:r>
              <a:rPr lang="en-US" altLang="zh-CN" sz="2800" dirty="0">
                <a:solidFill>
                  <a:schemeClr val="accent5">
                    <a:lumMod val="75000"/>
                  </a:schemeClr>
                </a:solidFill>
              </a:rPr>
              <a:t>questions.</a:t>
            </a:r>
            <a:r>
              <a:rPr lang="zh-CN" altLang="en-US" sz="2800" dirty="0">
                <a:solidFill>
                  <a:schemeClr val="accent5">
                    <a:lumMod val="75000"/>
                  </a:schemeClr>
                </a:solidFill>
              </a:rPr>
              <a:t> </a:t>
            </a:r>
            <a:r>
              <a:rPr lang="zh-CN" altLang="en-US" sz="2800" dirty="0">
                <a:solidFill>
                  <a:schemeClr val="accent6">
                    <a:lumMod val="75000"/>
                  </a:schemeClr>
                </a:solidFill>
              </a:rPr>
              <a:t> </a:t>
            </a: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p:txBody>
      </p:sp>
    </p:spTree>
    <p:extLst>
      <p:ext uri="{BB962C8B-B14F-4D97-AF65-F5344CB8AC3E}">
        <p14:creationId xmlns:p14="http://schemas.microsoft.com/office/powerpoint/2010/main" val="4041120121"/>
      </p:ext>
    </p:extLst>
  </p:cSld>
  <p:clrMapOvr>
    <a:masterClrMapping/>
  </p:clrMapOvr>
  <mc:AlternateContent xmlns:mc="http://schemas.openxmlformats.org/markup-compatibility/2006" xmlns:p14="http://schemas.microsoft.com/office/powerpoint/2010/main">
    <mc:Choice Requires="p14">
      <p:transition spd="slow" p14:dur="2000" advTm="15442"/>
    </mc:Choice>
    <mc:Fallback xmlns="">
      <p:transition spd="slow" advTm="1544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13FDB-68AF-EC13-AF97-47C18338E25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665682-CDB2-CAF4-E548-550D0BA69B6E}"/>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5624A750-941F-F86F-CFB7-D26CB44A2042}"/>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9BCF538-57A4-FAF9-A50F-084B53234A00}"/>
              </a:ext>
            </a:extLst>
          </p:cNvPr>
          <p:cNvSpPr txBox="1"/>
          <p:nvPr/>
        </p:nvSpPr>
        <p:spPr>
          <a:xfrm>
            <a:off x="692258" y="1672064"/>
            <a:ext cx="11809709"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Like</a:t>
            </a:r>
            <a:r>
              <a:rPr lang="zh-CN" altLang="en-US" sz="2800" dirty="0">
                <a:solidFill>
                  <a:schemeClr val="accent6">
                    <a:lumMod val="75000"/>
                  </a:schemeClr>
                </a:solidFill>
              </a:rPr>
              <a:t> </a:t>
            </a:r>
            <a:r>
              <a:rPr lang="en-US" altLang="zh-CN" sz="2800" dirty="0">
                <a:solidFill>
                  <a:schemeClr val="accent6">
                    <a:lumMod val="75000"/>
                  </a:schemeClr>
                </a:solidFill>
              </a:rPr>
              <a:t>a</a:t>
            </a:r>
            <a:r>
              <a:rPr lang="zh-CN" altLang="en-US" sz="2800" dirty="0">
                <a:solidFill>
                  <a:schemeClr val="accent6">
                    <a:lumMod val="75000"/>
                  </a:schemeClr>
                </a:solidFill>
              </a:rPr>
              <a:t> </a:t>
            </a:r>
            <a:r>
              <a:rPr lang="en-US" altLang="zh-CN" sz="2800" dirty="0">
                <a:solidFill>
                  <a:schemeClr val="accent6">
                    <a:lumMod val="75000"/>
                  </a:schemeClr>
                </a:solidFill>
              </a:rPr>
              <a:t>person</a:t>
            </a:r>
            <a:r>
              <a:rPr lang="zh-CN" altLang="en-US" sz="2800" dirty="0">
                <a:solidFill>
                  <a:schemeClr val="accent6">
                    <a:lumMod val="75000"/>
                  </a:schemeClr>
                </a:solidFill>
              </a:rPr>
              <a:t> </a:t>
            </a:r>
            <a:r>
              <a:rPr lang="en-US" altLang="zh-CN" sz="2800" dirty="0">
                <a:solidFill>
                  <a:schemeClr val="accent6">
                    <a:lumMod val="75000"/>
                  </a:schemeClr>
                </a:solidFill>
              </a:rPr>
              <a:t>who</a:t>
            </a:r>
            <a:r>
              <a:rPr lang="zh-CN" altLang="en-US" sz="2800" dirty="0">
                <a:solidFill>
                  <a:schemeClr val="accent6">
                    <a:lumMod val="75000"/>
                  </a:schemeClr>
                </a:solidFill>
              </a:rPr>
              <a:t> </a:t>
            </a:r>
            <a:r>
              <a:rPr lang="en-US" altLang="zh-CN" sz="2800" dirty="0">
                <a:solidFill>
                  <a:schemeClr val="accent6">
                    <a:lumMod val="75000"/>
                  </a:schemeClr>
                </a:solidFill>
              </a:rPr>
              <a:t>has</a:t>
            </a:r>
            <a:r>
              <a:rPr lang="zh-CN" altLang="en-US" sz="2800" dirty="0">
                <a:solidFill>
                  <a:schemeClr val="accent6">
                    <a:lumMod val="75000"/>
                  </a:schemeClr>
                </a:solidFill>
              </a:rPr>
              <a:t> </a:t>
            </a:r>
            <a:r>
              <a:rPr lang="en-US" altLang="zh-CN" sz="2800" dirty="0">
                <a:solidFill>
                  <a:schemeClr val="accent6">
                    <a:lumMod val="75000"/>
                  </a:schemeClr>
                </a:solidFill>
              </a:rPr>
              <a:t>read</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learned</a:t>
            </a:r>
            <a:r>
              <a:rPr lang="zh-CN" altLang="en-US" sz="2800" dirty="0">
                <a:solidFill>
                  <a:schemeClr val="accent6">
                    <a:lumMod val="75000"/>
                  </a:schemeClr>
                </a:solidFill>
              </a:rPr>
              <a:t> </a:t>
            </a:r>
            <a:r>
              <a:rPr lang="en-US" altLang="zh-CN" sz="2800" dirty="0">
                <a:solidFill>
                  <a:schemeClr val="accent6">
                    <a:lumMod val="75000"/>
                  </a:schemeClr>
                </a:solidFill>
              </a:rPr>
              <a:t>nearly</a:t>
            </a:r>
            <a:r>
              <a:rPr lang="zh-CN" altLang="en-US" sz="2800" dirty="0">
                <a:solidFill>
                  <a:schemeClr val="accent6">
                    <a:lumMod val="75000"/>
                  </a:schemeClr>
                </a:solidFill>
              </a:rPr>
              <a:t> </a:t>
            </a:r>
            <a:r>
              <a:rPr lang="en-US" altLang="zh-CN" sz="2800" dirty="0">
                <a:solidFill>
                  <a:schemeClr val="accent6">
                    <a:lumMod val="75000"/>
                  </a:schemeClr>
                </a:solidFill>
              </a:rPr>
              <a:t>all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high</a:t>
            </a:r>
            <a:r>
              <a:rPr lang="zh-CN" altLang="en-US" sz="2800" dirty="0">
                <a:solidFill>
                  <a:schemeClr val="accent6">
                    <a:lumMod val="75000"/>
                  </a:schemeClr>
                </a:solidFill>
              </a:rPr>
              <a:t> </a:t>
            </a:r>
            <a:r>
              <a:rPr lang="en-US" altLang="zh-CN" sz="2800" dirty="0">
                <a:solidFill>
                  <a:schemeClr val="accent6">
                    <a:lumMod val="75000"/>
                  </a:schemeClr>
                </a:solidFill>
              </a:rPr>
              <a:t>quality</a:t>
            </a:r>
            <a:r>
              <a:rPr lang="zh-CN" altLang="en-US" sz="2800" dirty="0">
                <a:solidFill>
                  <a:schemeClr val="accent6">
                    <a:lumMod val="75000"/>
                  </a:schemeClr>
                </a:solidFill>
              </a:rPr>
              <a:t> </a:t>
            </a:r>
            <a:r>
              <a:rPr lang="en-US" altLang="zh-CN" sz="2800" dirty="0">
                <a:solidFill>
                  <a:schemeClr val="accent6">
                    <a:lumMod val="75000"/>
                  </a:schemeClr>
                </a:solidFill>
              </a:rPr>
              <a:t>available</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information.</a:t>
            </a:r>
            <a:r>
              <a:rPr lang="zh-CN" altLang="en-US" sz="2800" dirty="0">
                <a:solidFill>
                  <a:schemeClr val="accent6">
                    <a:lumMod val="75000"/>
                  </a:schemeClr>
                </a:solidFill>
              </a:rPr>
              <a:t> </a:t>
            </a:r>
            <a:r>
              <a:rPr lang="en-US" altLang="zh-CN" sz="2800" dirty="0">
                <a:solidFill>
                  <a:schemeClr val="accent6">
                    <a:lumMod val="75000"/>
                  </a:schemeClr>
                </a:solidFill>
              </a:rPr>
              <a:t>Very</a:t>
            </a:r>
            <a:r>
              <a:rPr lang="zh-CN" altLang="en-US" sz="2800" dirty="0">
                <a:solidFill>
                  <a:schemeClr val="accent6">
                    <a:lumMod val="75000"/>
                  </a:schemeClr>
                </a:solidFill>
              </a:rPr>
              <a:t> </a:t>
            </a:r>
            <a:r>
              <a:rPr lang="en-US" altLang="zh-CN" sz="2800" dirty="0">
                <a:solidFill>
                  <a:schemeClr val="accent6">
                    <a:lumMod val="75000"/>
                  </a:schemeClr>
                </a:solidFill>
              </a:rPr>
              <a:t>smart</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knowledge.</a:t>
            </a:r>
          </a:p>
        </p:txBody>
      </p:sp>
      <p:sp>
        <p:nvSpPr>
          <p:cNvPr id="4" name="TextBox 3">
            <a:extLst>
              <a:ext uri="{FF2B5EF4-FFF2-40B4-BE49-F238E27FC236}">
                <a16:creationId xmlns:a16="http://schemas.microsoft.com/office/drawing/2014/main" id="{775BB4CC-C646-A0D5-D711-429470FD3719}"/>
              </a:ext>
            </a:extLst>
          </p:cNvPr>
          <p:cNvSpPr txBox="1"/>
          <p:nvPr/>
        </p:nvSpPr>
        <p:spPr>
          <a:xfrm>
            <a:off x="836909" y="2722874"/>
            <a:ext cx="8836073"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Eg.1:</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t>
            </a:r>
            <a:r>
              <a:rPr lang="zh-CN" altLang="en-US" sz="2800" dirty="0"/>
              <a:t>林黛玉倒拔垂杨柳这个红楼梦情节你还记得吗</a:t>
            </a:r>
            <a:r>
              <a:rPr lang="en-US" altLang="zh-CN" sz="2800" dirty="0"/>
              <a:t>?”</a:t>
            </a:r>
            <a:r>
              <a:rPr lang="zh-CN" alt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2A6970-EA97-F026-71B2-92B847431CB9}"/>
              </a:ext>
            </a:extLst>
          </p:cNvPr>
          <p:cNvSpPr txBox="1"/>
          <p:nvPr/>
        </p:nvSpPr>
        <p:spPr>
          <a:xfrm>
            <a:off x="692258" y="3240266"/>
            <a:ext cx="11809709"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5">
                    <a:lumMod val="75000"/>
                  </a:schemeClr>
                </a:solidFill>
              </a:rPr>
              <a:t>Like</a:t>
            </a:r>
            <a:r>
              <a:rPr lang="zh-CN" altLang="en-US" sz="2800" dirty="0">
                <a:solidFill>
                  <a:schemeClr val="accent5">
                    <a:lumMod val="75000"/>
                  </a:schemeClr>
                </a:solidFill>
              </a:rPr>
              <a:t> </a:t>
            </a:r>
            <a:r>
              <a:rPr lang="en-US" altLang="zh-CN" sz="2800" dirty="0">
                <a:solidFill>
                  <a:schemeClr val="accent5">
                    <a:lumMod val="75000"/>
                  </a:schemeClr>
                </a:solidFill>
              </a:rPr>
              <a:t>a</a:t>
            </a:r>
            <a:r>
              <a:rPr lang="zh-CN" altLang="en-US" sz="2800" dirty="0">
                <a:solidFill>
                  <a:schemeClr val="accent5">
                    <a:lumMod val="75000"/>
                  </a:schemeClr>
                </a:solidFill>
              </a:rPr>
              <a:t> </a:t>
            </a:r>
            <a:r>
              <a:rPr lang="en-US" altLang="zh-CN" sz="2800" dirty="0">
                <a:solidFill>
                  <a:schemeClr val="accent5">
                    <a:lumMod val="75000"/>
                  </a:schemeClr>
                </a:solidFill>
              </a:rPr>
              <a:t>person.</a:t>
            </a:r>
            <a:r>
              <a:rPr lang="zh-CN" altLang="en-US" sz="2800" dirty="0">
                <a:solidFill>
                  <a:schemeClr val="accent5">
                    <a:lumMod val="75000"/>
                  </a:schemeClr>
                </a:solidFill>
              </a:rPr>
              <a:t> </a:t>
            </a:r>
            <a:r>
              <a:rPr lang="en-US" altLang="zh-CN" sz="2800" dirty="0">
                <a:solidFill>
                  <a:schemeClr val="accent5">
                    <a:lumMod val="75000"/>
                  </a:schemeClr>
                </a:solidFill>
              </a:rPr>
              <a:t>GPT</a:t>
            </a:r>
            <a:r>
              <a:rPr lang="zh-CN" altLang="en-US" sz="2800" dirty="0">
                <a:solidFill>
                  <a:schemeClr val="accent5">
                    <a:lumMod val="75000"/>
                  </a:schemeClr>
                </a:solidFill>
              </a:rPr>
              <a:t> </a:t>
            </a:r>
            <a:r>
              <a:rPr lang="en-US" altLang="zh-CN" sz="2800" dirty="0">
                <a:solidFill>
                  <a:schemeClr val="accent5">
                    <a:lumMod val="75000"/>
                  </a:schemeClr>
                </a:solidFill>
              </a:rPr>
              <a:t>can’t</a:t>
            </a:r>
            <a:r>
              <a:rPr lang="zh-CN" altLang="en-US" sz="2800" dirty="0">
                <a:solidFill>
                  <a:schemeClr val="accent5">
                    <a:lumMod val="75000"/>
                  </a:schemeClr>
                </a:solidFill>
              </a:rPr>
              <a:t> </a:t>
            </a:r>
            <a:r>
              <a:rPr lang="en-US" altLang="zh-CN" sz="2800" dirty="0">
                <a:solidFill>
                  <a:schemeClr val="accent5">
                    <a:lumMod val="75000"/>
                  </a:schemeClr>
                </a:solidFill>
              </a:rPr>
              <a:t>recite</a:t>
            </a:r>
            <a:r>
              <a:rPr lang="zh-CN" altLang="en-US" sz="2800" dirty="0">
                <a:solidFill>
                  <a:schemeClr val="accent5">
                    <a:lumMod val="75000"/>
                  </a:schemeClr>
                </a:solidFill>
              </a:rPr>
              <a:t> </a:t>
            </a:r>
            <a:r>
              <a:rPr lang="en-US" altLang="zh-CN" sz="2800" dirty="0">
                <a:solidFill>
                  <a:schemeClr val="accent5">
                    <a:lumMod val="75000"/>
                  </a:schemeClr>
                </a:solidFill>
              </a:rPr>
              <a:t>exactly</a:t>
            </a:r>
            <a:r>
              <a:rPr lang="zh-CN" altLang="en-US" sz="2800" dirty="0">
                <a:solidFill>
                  <a:schemeClr val="accent5">
                    <a:lumMod val="75000"/>
                  </a:schemeClr>
                </a:solidFill>
              </a:rPr>
              <a:t> </a:t>
            </a:r>
            <a:r>
              <a:rPr lang="en-US" altLang="zh-CN" sz="2800" dirty="0">
                <a:solidFill>
                  <a:schemeClr val="accent5">
                    <a:lumMod val="75000"/>
                  </a:schemeClr>
                </a:solidFill>
              </a:rPr>
              <a:t>what</a:t>
            </a:r>
            <a:r>
              <a:rPr lang="zh-CN" altLang="en-US" sz="2800" dirty="0">
                <a:solidFill>
                  <a:schemeClr val="accent5">
                    <a:lumMod val="75000"/>
                  </a:schemeClr>
                </a:solidFill>
              </a:rPr>
              <a:t> </a:t>
            </a:r>
            <a:r>
              <a:rPr lang="en-US" altLang="zh-CN" sz="2800" dirty="0">
                <a:solidFill>
                  <a:schemeClr val="accent5">
                    <a:lumMod val="75000"/>
                  </a:schemeClr>
                </a:solidFill>
              </a:rPr>
              <a:t>it</a:t>
            </a:r>
            <a:r>
              <a:rPr lang="zh-CN" altLang="en-US" sz="2800" dirty="0">
                <a:solidFill>
                  <a:schemeClr val="accent5">
                    <a:lumMod val="75000"/>
                  </a:schemeClr>
                </a:solidFill>
              </a:rPr>
              <a:t> </a:t>
            </a:r>
            <a:r>
              <a:rPr lang="en-US" altLang="zh-CN" sz="2800" dirty="0">
                <a:solidFill>
                  <a:schemeClr val="accent5">
                    <a:lumMod val="75000"/>
                  </a:schemeClr>
                </a:solidFill>
              </a:rPr>
              <a:t>learned.</a:t>
            </a:r>
            <a:r>
              <a:rPr lang="zh-CN" altLang="en-US" sz="2800" dirty="0">
                <a:solidFill>
                  <a:schemeClr val="accent5">
                    <a:lumMod val="75000"/>
                  </a:schemeClr>
                </a:solidFill>
              </a:rPr>
              <a:t> </a:t>
            </a:r>
            <a:r>
              <a:rPr lang="en-US" altLang="zh-CN" sz="2800" dirty="0">
                <a:solidFill>
                  <a:schemeClr val="accent5">
                    <a:lumMod val="75000"/>
                  </a:schemeClr>
                </a:solidFill>
              </a:rPr>
              <a:t>So</a:t>
            </a:r>
            <a:r>
              <a:rPr lang="zh-CN" altLang="en-US" sz="2800" dirty="0">
                <a:solidFill>
                  <a:schemeClr val="accent5">
                    <a:lumMod val="75000"/>
                  </a:schemeClr>
                </a:solidFill>
              </a:rPr>
              <a:t> </a:t>
            </a:r>
            <a:r>
              <a:rPr lang="en-US" altLang="zh-CN" sz="2800" dirty="0">
                <a:solidFill>
                  <a:schemeClr val="accent5">
                    <a:lumMod val="75000"/>
                  </a:schemeClr>
                </a:solidFill>
              </a:rPr>
              <a:t>ask</a:t>
            </a:r>
            <a:r>
              <a:rPr lang="zh-CN" altLang="en-US" sz="2800" dirty="0">
                <a:solidFill>
                  <a:schemeClr val="accent5">
                    <a:lumMod val="75000"/>
                  </a:schemeClr>
                </a:solidFill>
              </a:rPr>
              <a:t> </a:t>
            </a:r>
            <a:r>
              <a:rPr lang="en-US" altLang="zh-CN" sz="2800" dirty="0">
                <a:solidFill>
                  <a:schemeClr val="accent5">
                    <a:lumMod val="75000"/>
                  </a:schemeClr>
                </a:solidFill>
              </a:rPr>
              <a:t>google</a:t>
            </a:r>
            <a:r>
              <a:rPr lang="zh-CN" altLang="en-US" sz="2800" dirty="0">
                <a:solidFill>
                  <a:schemeClr val="accent5">
                    <a:lumMod val="75000"/>
                  </a:schemeClr>
                </a:solidFill>
              </a:rPr>
              <a:t> </a:t>
            </a:r>
            <a:r>
              <a:rPr lang="en-US" altLang="zh-CN" sz="2800" dirty="0">
                <a:solidFill>
                  <a:schemeClr val="accent5">
                    <a:lumMod val="75000"/>
                  </a:schemeClr>
                </a:solidFill>
              </a:rPr>
              <a:t>for</a:t>
            </a:r>
            <a:r>
              <a:rPr lang="zh-CN" altLang="en-US" sz="2800" dirty="0">
                <a:solidFill>
                  <a:schemeClr val="accent5">
                    <a:lumMod val="75000"/>
                  </a:schemeClr>
                </a:solidFill>
              </a:rPr>
              <a:t> </a:t>
            </a:r>
            <a:r>
              <a:rPr lang="en-US" altLang="zh-CN" sz="2800" dirty="0">
                <a:solidFill>
                  <a:schemeClr val="accent5">
                    <a:lumMod val="75000"/>
                  </a:schemeClr>
                </a:solidFill>
              </a:rPr>
              <a:t>very</a:t>
            </a:r>
            <a:r>
              <a:rPr lang="zh-CN" altLang="en-US" sz="2800" dirty="0">
                <a:solidFill>
                  <a:schemeClr val="accent5">
                    <a:lumMod val="75000"/>
                  </a:schemeClr>
                </a:solidFill>
              </a:rPr>
              <a:t> </a:t>
            </a:r>
            <a:r>
              <a:rPr lang="en-US" altLang="zh-CN" sz="2800" dirty="0">
                <a:solidFill>
                  <a:schemeClr val="accent5">
                    <a:lumMod val="75000"/>
                  </a:schemeClr>
                </a:solidFill>
              </a:rPr>
              <a:t>specific</a:t>
            </a:r>
            <a:r>
              <a:rPr lang="zh-CN" altLang="en-US" sz="2800" dirty="0">
                <a:solidFill>
                  <a:schemeClr val="accent5">
                    <a:lumMod val="75000"/>
                  </a:schemeClr>
                </a:solidFill>
              </a:rPr>
              <a:t> </a:t>
            </a:r>
            <a:r>
              <a:rPr lang="en-US" altLang="zh-CN" sz="2800" dirty="0">
                <a:solidFill>
                  <a:schemeClr val="accent5">
                    <a:lumMod val="75000"/>
                  </a:schemeClr>
                </a:solidFill>
              </a:rPr>
              <a:t>/ new questions.</a:t>
            </a:r>
            <a:r>
              <a:rPr lang="zh-CN" altLang="en-US" sz="2800" dirty="0">
                <a:solidFill>
                  <a:schemeClr val="accent5">
                    <a:lumMod val="75000"/>
                  </a:schemeClr>
                </a:solidFill>
              </a:rPr>
              <a:t> </a:t>
            </a:r>
            <a:r>
              <a:rPr lang="zh-CN" altLang="en-US" sz="2800" dirty="0">
                <a:solidFill>
                  <a:schemeClr val="accent6">
                    <a:lumMod val="75000"/>
                  </a:schemeClr>
                </a:solidFill>
              </a:rPr>
              <a:t> </a:t>
            </a: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p:txBody>
      </p:sp>
      <p:sp>
        <p:nvSpPr>
          <p:cNvPr id="8" name="TextBox 7">
            <a:extLst>
              <a:ext uri="{FF2B5EF4-FFF2-40B4-BE49-F238E27FC236}">
                <a16:creationId xmlns:a16="http://schemas.microsoft.com/office/drawing/2014/main" id="{1A04488C-50D5-C715-078F-4AEA23E19F4B}"/>
              </a:ext>
            </a:extLst>
          </p:cNvPr>
          <p:cNvSpPr txBox="1"/>
          <p:nvPr/>
        </p:nvSpPr>
        <p:spPr>
          <a:xfrm>
            <a:off x="836909" y="4156219"/>
            <a:ext cx="9634369" cy="954107"/>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Eg.2:</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t>
            </a:r>
            <a:r>
              <a:rPr lang="zh-CN" altLang="en-US" sz="2800" dirty="0"/>
              <a:t>罗米欧与朱丽叶里，罗米欧移情别恋，真让人伤心。</a:t>
            </a:r>
            <a:r>
              <a:rPr lang="en-US" altLang="zh-CN" sz="2800" dirty="0"/>
              <a:t>”</a:t>
            </a:r>
          </a:p>
          <a:p>
            <a:r>
              <a:rPr lang="en-US" altLang="zh-CN" sz="2800" dirty="0">
                <a:latin typeface="Arial" panose="020B0604020202020204" pitchFamily="34" charset="0"/>
                <a:cs typeface="Arial" panose="020B0604020202020204" pitchFamily="34" charset="0"/>
              </a:rPr>
              <a:t>Eg.3:</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t>
            </a:r>
            <a:r>
              <a:rPr lang="zh-CN" altLang="en-US" sz="2800" dirty="0"/>
              <a:t>你还记得地球的重力加速度是</a:t>
            </a:r>
            <a:r>
              <a:rPr lang="en-US" altLang="zh-CN" sz="2800" dirty="0"/>
              <a:t>19.8</a:t>
            </a:r>
            <a:r>
              <a:rPr lang="en-US" sz="2800" dirty="0"/>
              <a:t>m/s²吗</a:t>
            </a:r>
            <a:r>
              <a:rPr lang="zh-CN" altLang="en-US" sz="2800" dirty="0"/>
              <a:t>？</a:t>
            </a:r>
            <a:r>
              <a:rPr lang="en-US" altLang="zh-CN" sz="2800" dirty="0"/>
              <a:t>”</a:t>
            </a:r>
            <a:endParaRPr lang="en-US"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E753774-CDC9-6D11-7C9E-916A7A80EDC5}"/>
              </a:ext>
            </a:extLst>
          </p:cNvPr>
          <p:cNvSpPr txBox="1"/>
          <p:nvPr/>
        </p:nvSpPr>
        <p:spPr>
          <a:xfrm>
            <a:off x="681926" y="5185936"/>
            <a:ext cx="11510074"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chemeClr val="accent2">
                    <a:lumMod val="75000"/>
                  </a:schemeClr>
                </a:solidFill>
              </a:rPr>
              <a:t>GPT learns certain topics well but not all: While</a:t>
            </a:r>
            <a:r>
              <a:rPr lang="zh-CN" altLang="en-US" sz="2800" dirty="0">
                <a:solidFill>
                  <a:schemeClr val="accent2">
                    <a:lumMod val="75000"/>
                  </a:schemeClr>
                </a:solidFill>
              </a:rPr>
              <a:t> </a:t>
            </a:r>
            <a:r>
              <a:rPr lang="en-US" altLang="zh-CN" sz="2800" dirty="0">
                <a:solidFill>
                  <a:schemeClr val="accent2">
                    <a:lumMod val="75000"/>
                  </a:schemeClr>
                </a:solidFill>
              </a:rPr>
              <a:t>quite</a:t>
            </a:r>
            <a:r>
              <a:rPr lang="zh-CN" altLang="en-US" sz="2800" dirty="0">
                <a:solidFill>
                  <a:schemeClr val="accent2">
                    <a:lumMod val="75000"/>
                  </a:schemeClr>
                </a:solidFill>
              </a:rPr>
              <a:t> </a:t>
            </a:r>
            <a:r>
              <a:rPr lang="en-US" altLang="zh-CN" sz="2800" dirty="0">
                <a:solidFill>
                  <a:schemeClr val="accent2">
                    <a:lumMod val="75000"/>
                  </a:schemeClr>
                </a:solidFill>
              </a:rPr>
              <a:t>good</a:t>
            </a:r>
            <a:r>
              <a:rPr lang="zh-CN" altLang="en-US" sz="2800" dirty="0">
                <a:solidFill>
                  <a:schemeClr val="accent2">
                    <a:lumMod val="75000"/>
                  </a:schemeClr>
                </a:solidFill>
              </a:rPr>
              <a:t> </a:t>
            </a:r>
            <a:r>
              <a:rPr lang="en-US" altLang="zh-CN" sz="2800" dirty="0">
                <a:solidFill>
                  <a:schemeClr val="accent2">
                    <a:lumMod val="75000"/>
                  </a:schemeClr>
                </a:solidFill>
              </a:rPr>
              <a:t>at</a:t>
            </a:r>
            <a:r>
              <a:rPr lang="zh-CN" altLang="en-US" sz="2800" dirty="0">
                <a:solidFill>
                  <a:schemeClr val="accent2">
                    <a:lumMod val="75000"/>
                  </a:schemeClr>
                </a:solidFill>
              </a:rPr>
              <a:t> </a:t>
            </a:r>
            <a:r>
              <a:rPr lang="en-US" altLang="zh-CN" sz="2800" dirty="0">
                <a:solidFill>
                  <a:schemeClr val="accent2">
                    <a:lumMod val="75000"/>
                  </a:schemeClr>
                </a:solidFill>
              </a:rPr>
              <a:t>Medical,</a:t>
            </a:r>
            <a:r>
              <a:rPr lang="zh-CN" altLang="en-US" sz="2800" dirty="0">
                <a:solidFill>
                  <a:schemeClr val="accent2">
                    <a:lumMod val="75000"/>
                  </a:schemeClr>
                </a:solidFill>
              </a:rPr>
              <a:t> </a:t>
            </a:r>
            <a:r>
              <a:rPr lang="en-US" altLang="zh-CN" sz="2800" dirty="0">
                <a:solidFill>
                  <a:schemeClr val="accent2">
                    <a:lumMod val="75000"/>
                  </a:schemeClr>
                </a:solidFill>
              </a:rPr>
              <a:t>Engineering</a:t>
            </a:r>
            <a:r>
              <a:rPr lang="zh-CN" altLang="en-US" sz="2800" dirty="0">
                <a:solidFill>
                  <a:schemeClr val="accent2">
                    <a:lumMod val="75000"/>
                  </a:schemeClr>
                </a:solidFill>
              </a:rPr>
              <a:t> </a:t>
            </a:r>
            <a:r>
              <a:rPr lang="en-US" altLang="zh-CN" sz="2800" dirty="0">
                <a:solidFill>
                  <a:schemeClr val="accent2">
                    <a:lumMod val="75000"/>
                  </a:schemeClr>
                </a:solidFill>
              </a:rPr>
              <a:t>and</a:t>
            </a:r>
            <a:r>
              <a:rPr lang="zh-CN" altLang="en-US" sz="2800" dirty="0">
                <a:solidFill>
                  <a:schemeClr val="accent2">
                    <a:lumMod val="75000"/>
                  </a:schemeClr>
                </a:solidFill>
              </a:rPr>
              <a:t> </a:t>
            </a:r>
            <a:r>
              <a:rPr lang="en-US" altLang="zh-CN" sz="2800" dirty="0">
                <a:solidFill>
                  <a:schemeClr val="accent2">
                    <a:lumMod val="75000"/>
                  </a:schemeClr>
                </a:solidFill>
              </a:rPr>
              <a:t>Science</a:t>
            </a:r>
            <a:r>
              <a:rPr lang="zh-CN" altLang="en-US" sz="2800" dirty="0">
                <a:solidFill>
                  <a:schemeClr val="accent2">
                    <a:lumMod val="75000"/>
                  </a:schemeClr>
                </a:solidFill>
              </a:rPr>
              <a:t> </a:t>
            </a:r>
            <a:r>
              <a:rPr lang="en-US" altLang="zh-CN" sz="2800" dirty="0">
                <a:solidFill>
                  <a:schemeClr val="accent2">
                    <a:lumMod val="75000"/>
                  </a:schemeClr>
                </a:solidFill>
              </a:rPr>
              <a:t>fields,</a:t>
            </a:r>
            <a:r>
              <a:rPr lang="zh-CN" altLang="en-US" sz="2800" dirty="0">
                <a:solidFill>
                  <a:schemeClr val="accent2">
                    <a:lumMod val="75000"/>
                  </a:schemeClr>
                </a:solidFill>
              </a:rPr>
              <a:t> </a:t>
            </a:r>
            <a:r>
              <a:rPr lang="en-US" altLang="zh-CN" sz="2800" dirty="0">
                <a:solidFill>
                  <a:schemeClr val="accent2">
                    <a:lumMod val="75000"/>
                  </a:schemeClr>
                </a:solidFill>
              </a:rPr>
              <a:t>GPT</a:t>
            </a:r>
            <a:r>
              <a:rPr lang="zh-CN" altLang="en-US" sz="2800" dirty="0">
                <a:solidFill>
                  <a:schemeClr val="accent2">
                    <a:lumMod val="75000"/>
                  </a:schemeClr>
                </a:solidFill>
              </a:rPr>
              <a:t> </a:t>
            </a:r>
            <a:r>
              <a:rPr lang="en-US" altLang="zh-CN" sz="2800" dirty="0">
                <a:solidFill>
                  <a:schemeClr val="accent2">
                    <a:lumMod val="75000"/>
                  </a:schemeClr>
                </a:solidFill>
              </a:rPr>
              <a:t>is</a:t>
            </a:r>
            <a:r>
              <a:rPr lang="zh-CN" altLang="en-US" sz="2800" dirty="0">
                <a:solidFill>
                  <a:schemeClr val="accent2">
                    <a:lumMod val="75000"/>
                  </a:schemeClr>
                </a:solidFill>
              </a:rPr>
              <a:t> </a:t>
            </a:r>
            <a:r>
              <a:rPr lang="en-US" altLang="zh-CN" sz="2800" dirty="0">
                <a:solidFill>
                  <a:schemeClr val="accent2">
                    <a:lumMod val="75000"/>
                  </a:schemeClr>
                </a:solidFill>
              </a:rPr>
              <a:t>relatively</a:t>
            </a:r>
            <a:r>
              <a:rPr lang="zh-CN" altLang="en-US" sz="2800" dirty="0">
                <a:solidFill>
                  <a:schemeClr val="accent2">
                    <a:lumMod val="75000"/>
                  </a:schemeClr>
                </a:solidFill>
              </a:rPr>
              <a:t> </a:t>
            </a:r>
            <a:r>
              <a:rPr lang="en-US" altLang="zh-CN" sz="2800" dirty="0">
                <a:solidFill>
                  <a:schemeClr val="accent2">
                    <a:lumMod val="75000"/>
                  </a:schemeClr>
                </a:solidFill>
              </a:rPr>
              <a:t>weak</a:t>
            </a:r>
            <a:r>
              <a:rPr lang="zh-CN" altLang="en-US" sz="2800" dirty="0">
                <a:solidFill>
                  <a:schemeClr val="accent2">
                    <a:lumMod val="75000"/>
                  </a:schemeClr>
                </a:solidFill>
              </a:rPr>
              <a:t> </a:t>
            </a:r>
            <a:r>
              <a:rPr lang="en-US" altLang="zh-CN" sz="2800" dirty="0">
                <a:solidFill>
                  <a:schemeClr val="accent2">
                    <a:lumMod val="75000"/>
                  </a:schemeClr>
                </a:solidFill>
              </a:rPr>
              <a:t>in</a:t>
            </a:r>
            <a:r>
              <a:rPr lang="zh-CN" altLang="en-US" sz="2800" dirty="0">
                <a:solidFill>
                  <a:schemeClr val="accent2">
                    <a:lumMod val="75000"/>
                  </a:schemeClr>
                </a:solidFill>
              </a:rPr>
              <a:t> </a:t>
            </a:r>
            <a:r>
              <a:rPr lang="en-US" altLang="zh-CN" sz="2800" dirty="0">
                <a:solidFill>
                  <a:schemeClr val="accent2">
                    <a:lumMod val="75000"/>
                  </a:schemeClr>
                </a:solidFill>
              </a:rPr>
              <a:t>history,</a:t>
            </a:r>
            <a:r>
              <a:rPr lang="zh-CN" altLang="en-US" sz="2800" dirty="0">
                <a:solidFill>
                  <a:schemeClr val="accent2">
                    <a:lumMod val="75000"/>
                  </a:schemeClr>
                </a:solidFill>
              </a:rPr>
              <a:t> </a:t>
            </a:r>
            <a:r>
              <a:rPr lang="en-US" altLang="zh-CN" sz="2800" dirty="0">
                <a:solidFill>
                  <a:schemeClr val="accent2">
                    <a:lumMod val="75000"/>
                  </a:schemeClr>
                </a:solidFill>
              </a:rPr>
              <a:t>literature</a:t>
            </a:r>
            <a:r>
              <a:rPr lang="zh-CN" altLang="en-US" sz="2800" dirty="0">
                <a:solidFill>
                  <a:schemeClr val="accent2">
                    <a:lumMod val="75000"/>
                  </a:schemeClr>
                </a:solidFill>
              </a:rPr>
              <a:t> </a:t>
            </a:r>
            <a:r>
              <a:rPr lang="en-US" altLang="zh-CN" sz="2800" dirty="0">
                <a:solidFill>
                  <a:schemeClr val="accent2">
                    <a:lumMod val="75000"/>
                  </a:schemeClr>
                </a:solidFill>
              </a:rPr>
              <a:t>and</a:t>
            </a:r>
            <a:r>
              <a:rPr lang="zh-CN" altLang="en-US" sz="2800" dirty="0">
                <a:solidFill>
                  <a:schemeClr val="accent2">
                    <a:lumMod val="75000"/>
                  </a:schemeClr>
                </a:solidFill>
              </a:rPr>
              <a:t> </a:t>
            </a:r>
            <a:r>
              <a:rPr lang="en-US" altLang="zh-CN" sz="2800" dirty="0">
                <a:solidFill>
                  <a:schemeClr val="accent2">
                    <a:lumMod val="75000"/>
                  </a:schemeClr>
                </a:solidFill>
              </a:rPr>
              <a:t>social</a:t>
            </a:r>
            <a:r>
              <a:rPr lang="zh-CN" altLang="en-US" sz="2800" dirty="0">
                <a:solidFill>
                  <a:schemeClr val="accent2">
                    <a:lumMod val="75000"/>
                  </a:schemeClr>
                </a:solidFill>
              </a:rPr>
              <a:t> </a:t>
            </a:r>
            <a:r>
              <a:rPr lang="en-US" altLang="zh-CN" sz="2800" dirty="0">
                <a:solidFill>
                  <a:schemeClr val="accent2">
                    <a:lumMod val="75000"/>
                  </a:schemeClr>
                </a:solidFill>
              </a:rPr>
              <a:t>science??</a:t>
            </a:r>
            <a:r>
              <a:rPr lang="zh-CN" altLang="en-US" sz="2800" dirty="0">
                <a:solidFill>
                  <a:schemeClr val="accent2">
                    <a:lumMod val="75000"/>
                  </a:schemeClr>
                </a:solidFill>
              </a:rPr>
              <a:t> </a:t>
            </a:r>
            <a:r>
              <a:rPr lang="en-US" altLang="zh-CN" sz="2800" dirty="0">
                <a:solidFill>
                  <a:schemeClr val="accent2">
                    <a:lumMod val="75000"/>
                  </a:schemeClr>
                </a:solidFill>
              </a:rPr>
              <a:t>[more</a:t>
            </a:r>
            <a:r>
              <a:rPr lang="zh-CN" altLang="en-US" sz="2800" dirty="0">
                <a:solidFill>
                  <a:schemeClr val="accent2">
                    <a:lumMod val="75000"/>
                  </a:schemeClr>
                </a:solidFill>
              </a:rPr>
              <a:t> </a:t>
            </a:r>
            <a:r>
              <a:rPr lang="en-US" altLang="zh-CN" sz="2800" dirty="0">
                <a:solidFill>
                  <a:schemeClr val="accent2">
                    <a:lumMod val="75000"/>
                  </a:schemeClr>
                </a:solidFill>
              </a:rPr>
              <a:t>rigorous</a:t>
            </a:r>
            <a:r>
              <a:rPr lang="zh-CN" altLang="en-US" sz="2800" dirty="0">
                <a:solidFill>
                  <a:schemeClr val="accent2">
                    <a:lumMod val="75000"/>
                  </a:schemeClr>
                </a:solidFill>
              </a:rPr>
              <a:t> </a:t>
            </a:r>
            <a:r>
              <a:rPr lang="en-US" altLang="zh-CN" sz="2800" dirty="0">
                <a:solidFill>
                  <a:schemeClr val="accent2">
                    <a:lumMod val="75000"/>
                  </a:schemeClr>
                </a:solidFill>
              </a:rPr>
              <a:t>study</a:t>
            </a:r>
            <a:r>
              <a:rPr lang="zh-CN" altLang="en-US" sz="2800" dirty="0">
                <a:solidFill>
                  <a:schemeClr val="accent2">
                    <a:lumMod val="75000"/>
                  </a:schemeClr>
                </a:solidFill>
              </a:rPr>
              <a:t> </a:t>
            </a:r>
            <a:r>
              <a:rPr lang="en-US" altLang="zh-CN" sz="2800" dirty="0">
                <a:solidFill>
                  <a:schemeClr val="accent2">
                    <a:lumMod val="75000"/>
                  </a:schemeClr>
                </a:solidFill>
              </a:rPr>
              <a:t>needed]</a:t>
            </a:r>
          </a:p>
          <a:p>
            <a:endParaRPr lang="en-US" sz="2800" dirty="0"/>
          </a:p>
        </p:txBody>
      </p:sp>
    </p:spTree>
    <p:custDataLst>
      <p:tags r:id="rId1"/>
    </p:custDataLst>
    <p:extLst>
      <p:ext uri="{BB962C8B-B14F-4D97-AF65-F5344CB8AC3E}">
        <p14:creationId xmlns:p14="http://schemas.microsoft.com/office/powerpoint/2010/main" val="1224934283"/>
      </p:ext>
    </p:extLst>
  </p:cSld>
  <p:clrMapOvr>
    <a:masterClrMapping/>
  </p:clrMapOvr>
  <mc:AlternateContent xmlns:mc="http://schemas.openxmlformats.org/markup-compatibility/2006" xmlns:p14="http://schemas.microsoft.com/office/powerpoint/2010/main">
    <mc:Choice Requires="p14">
      <p:transition spd="slow" p14:dur="2000" advTm="64812"/>
    </mc:Choice>
    <mc:Fallback xmlns="">
      <p:transition spd="slow" advTm="64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B618-94DC-D5F6-E5C8-929CDA3700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71726B-FBC5-13FC-6261-68702C08B820}"/>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F2CAF27E-8341-1CB4-950E-85CBC3BD56B2}"/>
              </a:ext>
            </a:extLst>
          </p:cNvPr>
          <p:cNvSpPr txBox="1"/>
          <p:nvPr/>
        </p:nvSpPr>
        <p:spPr>
          <a:xfrm>
            <a:off x="294048" y="971927"/>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99F7F24-B17D-CD5C-7202-145A813103AB}"/>
              </a:ext>
            </a:extLst>
          </p:cNvPr>
          <p:cNvSpPr txBox="1"/>
          <p:nvPr/>
        </p:nvSpPr>
        <p:spPr>
          <a:xfrm>
            <a:off x="681926" y="1564450"/>
            <a:ext cx="11809709"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5">
                    <a:lumMod val="75000"/>
                  </a:schemeClr>
                </a:solidFill>
              </a:rPr>
              <a:t>Like</a:t>
            </a:r>
            <a:r>
              <a:rPr lang="zh-CN" altLang="en-US" sz="2800" dirty="0">
                <a:solidFill>
                  <a:schemeClr val="accent5">
                    <a:lumMod val="75000"/>
                  </a:schemeClr>
                </a:solidFill>
              </a:rPr>
              <a:t> </a:t>
            </a:r>
            <a:r>
              <a:rPr lang="en-US" altLang="zh-CN" sz="2800" dirty="0">
                <a:solidFill>
                  <a:schemeClr val="accent5">
                    <a:lumMod val="75000"/>
                  </a:schemeClr>
                </a:solidFill>
              </a:rPr>
              <a:t>a</a:t>
            </a:r>
            <a:r>
              <a:rPr lang="zh-CN" altLang="en-US" sz="2800" dirty="0">
                <a:solidFill>
                  <a:schemeClr val="accent5">
                    <a:lumMod val="75000"/>
                  </a:schemeClr>
                </a:solidFill>
              </a:rPr>
              <a:t> </a:t>
            </a:r>
            <a:r>
              <a:rPr lang="en-US" altLang="zh-CN" sz="2800" dirty="0">
                <a:solidFill>
                  <a:schemeClr val="accent5">
                    <a:lumMod val="75000"/>
                  </a:schemeClr>
                </a:solidFill>
              </a:rPr>
              <a:t>person.</a:t>
            </a:r>
            <a:r>
              <a:rPr lang="zh-CN" altLang="en-US" sz="2800" dirty="0">
                <a:solidFill>
                  <a:schemeClr val="accent5">
                    <a:lumMod val="75000"/>
                  </a:schemeClr>
                </a:solidFill>
              </a:rPr>
              <a:t> </a:t>
            </a:r>
            <a:r>
              <a:rPr lang="en-US" altLang="zh-CN" sz="2800" dirty="0">
                <a:solidFill>
                  <a:schemeClr val="accent5">
                    <a:lumMod val="75000"/>
                  </a:schemeClr>
                </a:solidFill>
              </a:rPr>
              <a:t>GPT</a:t>
            </a:r>
            <a:r>
              <a:rPr lang="zh-CN" altLang="en-US" sz="2800" dirty="0">
                <a:solidFill>
                  <a:schemeClr val="accent5">
                    <a:lumMod val="75000"/>
                  </a:schemeClr>
                </a:solidFill>
              </a:rPr>
              <a:t> </a:t>
            </a:r>
            <a:r>
              <a:rPr lang="en-US" altLang="zh-CN" sz="2800" dirty="0">
                <a:solidFill>
                  <a:schemeClr val="accent5">
                    <a:lumMod val="75000"/>
                  </a:schemeClr>
                </a:solidFill>
              </a:rPr>
              <a:t>can’t</a:t>
            </a:r>
            <a:r>
              <a:rPr lang="zh-CN" altLang="en-US" sz="2800" dirty="0">
                <a:solidFill>
                  <a:schemeClr val="accent5">
                    <a:lumMod val="75000"/>
                  </a:schemeClr>
                </a:solidFill>
              </a:rPr>
              <a:t> </a:t>
            </a:r>
            <a:r>
              <a:rPr lang="en-US" altLang="zh-CN" sz="2800" dirty="0">
                <a:solidFill>
                  <a:schemeClr val="accent5">
                    <a:lumMod val="75000"/>
                  </a:schemeClr>
                </a:solidFill>
              </a:rPr>
              <a:t>recite</a:t>
            </a:r>
            <a:r>
              <a:rPr lang="zh-CN" altLang="en-US" sz="2800" dirty="0">
                <a:solidFill>
                  <a:schemeClr val="accent5">
                    <a:lumMod val="75000"/>
                  </a:schemeClr>
                </a:solidFill>
              </a:rPr>
              <a:t> </a:t>
            </a:r>
            <a:r>
              <a:rPr lang="en-US" altLang="zh-CN" sz="2800" dirty="0">
                <a:solidFill>
                  <a:schemeClr val="accent5">
                    <a:lumMod val="75000"/>
                  </a:schemeClr>
                </a:solidFill>
              </a:rPr>
              <a:t>exactly</a:t>
            </a:r>
            <a:r>
              <a:rPr lang="zh-CN" altLang="en-US" sz="2800" dirty="0">
                <a:solidFill>
                  <a:schemeClr val="accent5">
                    <a:lumMod val="75000"/>
                  </a:schemeClr>
                </a:solidFill>
              </a:rPr>
              <a:t> </a:t>
            </a:r>
            <a:r>
              <a:rPr lang="en-US" altLang="zh-CN" sz="2800" dirty="0">
                <a:solidFill>
                  <a:schemeClr val="accent5">
                    <a:lumMod val="75000"/>
                  </a:schemeClr>
                </a:solidFill>
              </a:rPr>
              <a:t>what</a:t>
            </a:r>
            <a:r>
              <a:rPr lang="zh-CN" altLang="en-US" sz="2800" dirty="0">
                <a:solidFill>
                  <a:schemeClr val="accent5">
                    <a:lumMod val="75000"/>
                  </a:schemeClr>
                </a:solidFill>
              </a:rPr>
              <a:t> </a:t>
            </a:r>
            <a:r>
              <a:rPr lang="en-US" altLang="zh-CN" sz="2800" dirty="0">
                <a:solidFill>
                  <a:schemeClr val="accent5">
                    <a:lumMod val="75000"/>
                  </a:schemeClr>
                </a:solidFill>
              </a:rPr>
              <a:t>it</a:t>
            </a:r>
            <a:r>
              <a:rPr lang="zh-CN" altLang="en-US" sz="2800" dirty="0">
                <a:solidFill>
                  <a:schemeClr val="accent5">
                    <a:lumMod val="75000"/>
                  </a:schemeClr>
                </a:solidFill>
              </a:rPr>
              <a:t> </a:t>
            </a:r>
            <a:r>
              <a:rPr lang="en-US" altLang="zh-CN" sz="2800" dirty="0">
                <a:solidFill>
                  <a:schemeClr val="accent5">
                    <a:lumMod val="75000"/>
                  </a:schemeClr>
                </a:solidFill>
              </a:rPr>
              <a:t>learned.</a:t>
            </a:r>
            <a:r>
              <a:rPr lang="zh-CN" altLang="en-US" sz="2800" dirty="0">
                <a:solidFill>
                  <a:schemeClr val="accent5">
                    <a:lumMod val="75000"/>
                  </a:schemeClr>
                </a:solidFill>
              </a:rPr>
              <a:t> </a:t>
            </a: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solidFill>
                <a:schemeClr val="accent6">
                  <a:lumMod val="75000"/>
                </a:schemeClr>
              </a:solidFill>
            </a:endParaRPr>
          </a:p>
        </p:txBody>
      </p:sp>
      <p:pic>
        <p:nvPicPr>
          <p:cNvPr id="8" name="Picture 7">
            <a:extLst>
              <a:ext uri="{FF2B5EF4-FFF2-40B4-BE49-F238E27FC236}">
                <a16:creationId xmlns:a16="http://schemas.microsoft.com/office/drawing/2014/main" id="{85AB2562-B89B-0E09-AE44-F9CD4430A241}"/>
              </a:ext>
            </a:extLst>
          </p:cNvPr>
          <p:cNvPicPr>
            <a:picLocks noChangeAspect="1"/>
          </p:cNvPicPr>
          <p:nvPr/>
        </p:nvPicPr>
        <p:blipFill>
          <a:blip r:embed="rId2"/>
          <a:srcRect b="16128"/>
          <a:stretch/>
        </p:blipFill>
        <p:spPr>
          <a:xfrm>
            <a:off x="1492141" y="2518557"/>
            <a:ext cx="7772400" cy="4319701"/>
          </a:xfrm>
          <a:prstGeom prst="rect">
            <a:avLst/>
          </a:prstGeom>
        </p:spPr>
      </p:pic>
      <p:sp>
        <p:nvSpPr>
          <p:cNvPr id="10" name="TextBox 9">
            <a:extLst>
              <a:ext uri="{FF2B5EF4-FFF2-40B4-BE49-F238E27FC236}">
                <a16:creationId xmlns:a16="http://schemas.microsoft.com/office/drawing/2014/main" id="{A3C10F7D-217D-3052-FF78-9BC98D23B105}"/>
              </a:ext>
            </a:extLst>
          </p:cNvPr>
          <p:cNvSpPr txBox="1"/>
          <p:nvPr/>
        </p:nvSpPr>
        <p:spPr>
          <a:xfrm>
            <a:off x="681926" y="2143970"/>
            <a:ext cx="7982047"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olidFill>
                  <a:schemeClr val="accent2">
                    <a:lumMod val="75000"/>
                  </a:schemeClr>
                </a:solidFill>
              </a:rPr>
              <a:t>GPT learns certain topics well but not all</a:t>
            </a:r>
            <a:endParaRPr lang="en-US" sz="2800" dirty="0">
              <a:solidFill>
                <a:schemeClr val="accent2">
                  <a:lumMod val="75000"/>
                </a:schemeClr>
              </a:solidFill>
            </a:endParaRPr>
          </a:p>
        </p:txBody>
      </p:sp>
    </p:spTree>
    <p:extLst>
      <p:ext uri="{BB962C8B-B14F-4D97-AF65-F5344CB8AC3E}">
        <p14:creationId xmlns:p14="http://schemas.microsoft.com/office/powerpoint/2010/main" val="2340612660"/>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20B1-43EA-2A2D-D333-F5832174F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C08FED-95F4-A8E2-D846-CE8FC69BFFA3}"/>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A120940F-AA5F-4F4F-0C86-75507BF4ECA9}"/>
              </a:ext>
            </a:extLst>
          </p:cNvPr>
          <p:cNvSpPr txBox="1"/>
          <p:nvPr/>
        </p:nvSpPr>
        <p:spPr>
          <a:xfrm>
            <a:off x="294048" y="971927"/>
            <a:ext cx="11205694" cy="2677656"/>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dirty="0"/>
              <a:t>GPT models learn to predict the probability distribution over all possible next tokens, and it adjusts its parameters to reduce the difference between its prediction and the actual token.</a:t>
            </a:r>
            <a:r>
              <a:rPr lang="zh-CN" altLang="en-US" sz="2800" dirty="0"/>
              <a:t> </a:t>
            </a:r>
            <a:r>
              <a:rPr lang="en-US" altLang="zh-CN" sz="2800" dirty="0"/>
              <a:t>It</a:t>
            </a:r>
            <a:r>
              <a:rPr lang="zh-CN" altLang="en-US" sz="2800" dirty="0"/>
              <a:t> </a:t>
            </a:r>
            <a:r>
              <a:rPr lang="en-US" altLang="zh-CN" sz="2800" b="1" dirty="0">
                <a:solidFill>
                  <a:schemeClr val="accent6">
                    <a:lumMod val="75000"/>
                  </a:schemeClr>
                </a:solidFill>
              </a:rPr>
              <a:t>samples</a:t>
            </a:r>
            <a:r>
              <a:rPr lang="zh-CN" altLang="en-US" sz="2800" b="1" dirty="0">
                <a:solidFill>
                  <a:schemeClr val="accent6">
                    <a:lumMod val="75000"/>
                  </a:schemeClr>
                </a:solidFill>
              </a:rPr>
              <a:t> </a:t>
            </a:r>
            <a:r>
              <a:rPr lang="en-US" altLang="zh-CN" sz="2800" dirty="0"/>
              <a:t>the</a:t>
            </a:r>
            <a:r>
              <a:rPr lang="zh-CN" altLang="en-US" sz="2800" dirty="0"/>
              <a:t> </a:t>
            </a:r>
            <a:r>
              <a:rPr lang="en-US" altLang="zh-CN" sz="2800" dirty="0"/>
              <a:t>next</a:t>
            </a:r>
            <a:r>
              <a:rPr lang="zh-CN" altLang="en-US" sz="2800" dirty="0"/>
              <a:t> </a:t>
            </a:r>
            <a:r>
              <a:rPr lang="en-US" altLang="zh-CN" sz="2800" dirty="0"/>
              <a:t>word</a:t>
            </a:r>
            <a:r>
              <a:rPr lang="zh-CN" altLang="en-US" sz="2800" dirty="0"/>
              <a:t> </a:t>
            </a:r>
            <a:r>
              <a:rPr lang="en-US" altLang="zh-CN" sz="2800" dirty="0"/>
              <a:t>to</a:t>
            </a:r>
            <a:r>
              <a:rPr lang="zh-CN" altLang="en-US" sz="2800" dirty="0"/>
              <a:t> </a:t>
            </a:r>
            <a:r>
              <a:rPr lang="en-US" altLang="zh-CN" sz="2800" dirty="0"/>
              <a:t>output</a:t>
            </a:r>
            <a:r>
              <a:rPr lang="zh-CN" altLang="en-US" sz="2800" dirty="0"/>
              <a:t> </a:t>
            </a:r>
            <a:r>
              <a:rPr lang="en-US" altLang="zh-CN" sz="2800" dirty="0"/>
              <a:t>according</a:t>
            </a:r>
            <a:r>
              <a:rPr lang="zh-CN" altLang="en-US" sz="2800" dirty="0"/>
              <a:t> </a:t>
            </a:r>
            <a:r>
              <a:rPr lang="en-US" altLang="zh-CN" sz="2800" dirty="0"/>
              <a:t>to</a:t>
            </a:r>
            <a:r>
              <a:rPr lang="zh-CN" altLang="en-US" sz="2800" dirty="0"/>
              <a:t> </a:t>
            </a:r>
            <a:r>
              <a:rPr lang="en-US" altLang="zh-CN" sz="2800" dirty="0"/>
              <a:t>the</a:t>
            </a:r>
            <a:r>
              <a:rPr lang="zh-CN" altLang="en-US" sz="2800" dirty="0"/>
              <a:t> </a:t>
            </a:r>
            <a:r>
              <a:rPr lang="en-US" altLang="zh-CN" sz="2800" dirty="0"/>
              <a:t>associated</a:t>
            </a:r>
            <a:r>
              <a:rPr lang="zh-CN" altLang="en-US" sz="2800" dirty="0"/>
              <a:t> </a:t>
            </a:r>
            <a:r>
              <a:rPr lang="en-US" altLang="zh-CN" sz="2800" dirty="0"/>
              <a:t>probabilities.</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A467A1B-A5E8-20AC-072E-8BF444137D09}"/>
              </a:ext>
            </a:extLst>
          </p:cNvPr>
          <p:cNvSpPr txBox="1"/>
          <p:nvPr/>
        </p:nvSpPr>
        <p:spPr>
          <a:xfrm>
            <a:off x="1301858" y="3934330"/>
            <a:ext cx="11809709"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Output</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randomness</a:t>
            </a:r>
            <a:r>
              <a:rPr lang="zh-CN" altLang="en-US" sz="2800" dirty="0">
                <a:solidFill>
                  <a:schemeClr val="accent6">
                    <a:lumMod val="75000"/>
                  </a:schemeClr>
                </a:solidFill>
              </a:rPr>
              <a:t> </a:t>
            </a:r>
            <a:r>
              <a:rPr lang="en-US" altLang="zh-CN" sz="2800" dirty="0">
                <a:solidFill>
                  <a:schemeClr val="accent6">
                    <a:lumMod val="75000"/>
                  </a:schemeClr>
                </a:solidFill>
              </a:rPr>
              <a:t>preserved.</a:t>
            </a:r>
            <a:r>
              <a:rPr lang="zh-CN" altLang="en-US" sz="2800" dirty="0">
                <a:solidFill>
                  <a:schemeClr val="accent6">
                    <a:lumMod val="75000"/>
                  </a:schemeClr>
                </a:solidFill>
              </a:rPr>
              <a:t> </a:t>
            </a:r>
            <a:endParaRPr lang="en-US" altLang="zh-CN" sz="2800" dirty="0">
              <a:solidFill>
                <a:schemeClr val="accent6">
                  <a:lumMod val="75000"/>
                </a:schemeClr>
              </a:solidFill>
            </a:endParaRPr>
          </a:p>
          <a:p>
            <a:pPr marL="742950" lvl="1" indent="-285750">
              <a:buFont typeface="Arial" panose="020B0604020202020204" pitchFamily="34" charset="0"/>
              <a:buChar char="•"/>
            </a:pPr>
            <a:r>
              <a:rPr lang="en-US" altLang="zh-CN" sz="2800" dirty="0">
                <a:solidFill>
                  <a:schemeClr val="accent6">
                    <a:lumMod val="75000"/>
                  </a:schemeClr>
                </a:solidFill>
              </a:rPr>
              <a:t>Desired:</a:t>
            </a:r>
            <a:r>
              <a:rPr lang="zh-CN" altLang="en-US" sz="2800" dirty="0">
                <a:solidFill>
                  <a:schemeClr val="accent6">
                    <a:lumMod val="75000"/>
                  </a:schemeClr>
                </a:solidFill>
              </a:rPr>
              <a:t> </a:t>
            </a:r>
            <a:r>
              <a:rPr lang="en-US" altLang="zh-CN" sz="2800" dirty="0">
                <a:solidFill>
                  <a:schemeClr val="accent6">
                    <a:lumMod val="75000"/>
                  </a:schemeClr>
                </a:solidFill>
              </a:rPr>
              <a:t>same</a:t>
            </a:r>
            <a:r>
              <a:rPr lang="zh-CN" altLang="en-US" sz="2800" dirty="0">
                <a:solidFill>
                  <a:schemeClr val="accent6">
                    <a:lumMod val="75000"/>
                  </a:schemeClr>
                </a:solidFill>
              </a:rPr>
              <a:t> </a:t>
            </a:r>
            <a:r>
              <a:rPr lang="en-US" altLang="zh-CN" sz="2800" dirty="0">
                <a:solidFill>
                  <a:schemeClr val="accent6">
                    <a:lumMod val="75000"/>
                  </a:schemeClr>
                </a:solidFill>
              </a:rPr>
              <a:t>prompt</a:t>
            </a:r>
            <a:r>
              <a:rPr lang="zh-CN" altLang="en-US" sz="2800" dirty="0">
                <a:solidFill>
                  <a:schemeClr val="accent6">
                    <a:lumMod val="75000"/>
                  </a:schemeClr>
                </a:solidFill>
              </a:rPr>
              <a:t> </a:t>
            </a:r>
            <a:r>
              <a:rPr lang="en-US" altLang="zh-CN" sz="2800" dirty="0">
                <a:solidFill>
                  <a:schemeClr val="accent6">
                    <a:lumMod val="75000"/>
                  </a:schemeClr>
                </a:solidFill>
              </a:rPr>
              <a:t>outputs</a:t>
            </a:r>
            <a:r>
              <a:rPr lang="zh-CN" altLang="en-US" sz="2800" dirty="0">
                <a:solidFill>
                  <a:schemeClr val="accent6">
                    <a:lumMod val="75000"/>
                  </a:schemeClr>
                </a:solidFill>
              </a:rPr>
              <a:t> </a:t>
            </a:r>
            <a:r>
              <a:rPr lang="en-US" altLang="zh-CN" sz="2800" dirty="0">
                <a:solidFill>
                  <a:schemeClr val="accent6">
                    <a:lumMod val="75000"/>
                  </a:schemeClr>
                </a:solidFill>
              </a:rPr>
              <a:t>different</a:t>
            </a:r>
            <a:r>
              <a:rPr lang="zh-CN" altLang="en-US" sz="2800" dirty="0">
                <a:solidFill>
                  <a:schemeClr val="accent6">
                    <a:lumMod val="75000"/>
                  </a:schemeClr>
                </a:solidFill>
              </a:rPr>
              <a:t> </a:t>
            </a:r>
            <a:r>
              <a:rPr lang="en-US" altLang="zh-CN" sz="2800" dirty="0">
                <a:solidFill>
                  <a:schemeClr val="accent6">
                    <a:lumMod val="75000"/>
                  </a:schemeClr>
                </a:solidFill>
              </a:rPr>
              <a:t>results.</a:t>
            </a:r>
          </a:p>
          <a:p>
            <a:pPr marL="742950" lvl="1" indent="-285750">
              <a:buFont typeface="Arial" panose="020B0604020202020204" pitchFamily="34" charset="0"/>
              <a:buChar char="•"/>
            </a:pPr>
            <a:r>
              <a:rPr lang="en-US" altLang="zh-CN" sz="2800" dirty="0">
                <a:solidFill>
                  <a:schemeClr val="accent6">
                    <a:lumMod val="75000"/>
                  </a:schemeClr>
                </a:solidFill>
              </a:rPr>
              <a:t>Not</a:t>
            </a:r>
            <a:r>
              <a:rPr lang="zh-CN" altLang="en-US" sz="2800" dirty="0">
                <a:solidFill>
                  <a:schemeClr val="accent6">
                    <a:lumMod val="75000"/>
                  </a:schemeClr>
                </a:solidFill>
              </a:rPr>
              <a:t> </a:t>
            </a:r>
            <a:r>
              <a:rPr lang="en-US" altLang="zh-CN" sz="2800" dirty="0">
                <a:solidFill>
                  <a:schemeClr val="accent6">
                    <a:lumMod val="75000"/>
                  </a:schemeClr>
                </a:solidFill>
              </a:rPr>
              <a:t>desired:</a:t>
            </a:r>
            <a:r>
              <a:rPr lang="zh-CN" altLang="en-US" sz="2800" dirty="0">
                <a:solidFill>
                  <a:schemeClr val="accent6">
                    <a:lumMod val="75000"/>
                  </a:schemeClr>
                </a:solidFill>
              </a:rPr>
              <a:t> </a:t>
            </a:r>
            <a:r>
              <a:rPr lang="en-US" altLang="zh-CN" sz="2800" dirty="0">
                <a:solidFill>
                  <a:schemeClr val="accent6">
                    <a:lumMod val="75000"/>
                  </a:schemeClr>
                </a:solidFill>
              </a:rPr>
              <a:t>we</a:t>
            </a:r>
            <a:r>
              <a:rPr lang="zh-CN" altLang="en-US" sz="2800" dirty="0">
                <a:solidFill>
                  <a:schemeClr val="accent6">
                    <a:lumMod val="75000"/>
                  </a:schemeClr>
                </a:solidFill>
              </a:rPr>
              <a:t> </a:t>
            </a:r>
            <a:r>
              <a:rPr lang="en-US" altLang="zh-CN" sz="2800" dirty="0">
                <a:solidFill>
                  <a:schemeClr val="accent6">
                    <a:lumMod val="75000"/>
                  </a:schemeClr>
                </a:solidFill>
              </a:rPr>
              <a:t>can</a:t>
            </a:r>
            <a:r>
              <a:rPr lang="zh-CN" altLang="en-US" sz="2800" dirty="0">
                <a:solidFill>
                  <a:schemeClr val="accent6">
                    <a:lumMod val="75000"/>
                  </a:schemeClr>
                </a:solidFill>
              </a:rPr>
              <a:t> </a:t>
            </a:r>
            <a:r>
              <a:rPr lang="en-US" altLang="zh-CN" sz="2800" dirty="0">
                <a:solidFill>
                  <a:schemeClr val="accent6">
                    <a:lumMod val="75000"/>
                  </a:schemeClr>
                </a:solidFill>
              </a:rPr>
              <a:t>control</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randomness</a:t>
            </a:r>
            <a:r>
              <a:rPr lang="zh-CN" altLang="en-US" sz="2800" dirty="0">
                <a:solidFill>
                  <a:schemeClr val="accent6">
                    <a:lumMod val="75000"/>
                  </a:schemeClr>
                </a:solidFill>
              </a:rPr>
              <a:t> </a:t>
            </a:r>
            <a:r>
              <a:rPr lang="en-US" altLang="zh-CN" sz="2800" dirty="0">
                <a:solidFill>
                  <a:schemeClr val="accent6">
                    <a:lumMod val="75000"/>
                  </a:schemeClr>
                </a:solidFill>
              </a:rPr>
              <a:t>by</a:t>
            </a:r>
          </a:p>
          <a:p>
            <a:pPr marL="1200150" lvl="2" indent="-285750">
              <a:buFont typeface="Arial" panose="020B0604020202020204" pitchFamily="34" charset="0"/>
              <a:buChar char="•"/>
            </a:pPr>
            <a:r>
              <a:rPr lang="en-US" altLang="zh-CN" sz="2800" dirty="0">
                <a:solidFill>
                  <a:schemeClr val="accent6">
                    <a:lumMod val="75000"/>
                  </a:schemeClr>
                </a:solidFill>
              </a:rPr>
              <a:t>Giving</a:t>
            </a:r>
            <a:r>
              <a:rPr lang="zh-CN" altLang="en-US" sz="2800" dirty="0">
                <a:solidFill>
                  <a:schemeClr val="accent6">
                    <a:lumMod val="75000"/>
                  </a:schemeClr>
                </a:solidFill>
              </a:rPr>
              <a:t> </a:t>
            </a:r>
            <a:r>
              <a:rPr lang="en-US" altLang="zh-CN" sz="2800" dirty="0">
                <a:solidFill>
                  <a:schemeClr val="accent6">
                    <a:lumMod val="75000"/>
                  </a:schemeClr>
                </a:solidFill>
              </a:rPr>
              <a:t>examples</a:t>
            </a:r>
          </a:p>
          <a:p>
            <a:pPr marL="1200150" lvl="2" indent="-285750">
              <a:buFont typeface="Arial" panose="020B0604020202020204" pitchFamily="34" charset="0"/>
              <a:buChar char="•"/>
            </a:pPr>
            <a:r>
              <a:rPr lang="en-US" altLang="zh-CN" sz="2800" dirty="0">
                <a:solidFill>
                  <a:schemeClr val="accent6">
                    <a:lumMod val="75000"/>
                  </a:schemeClr>
                </a:solidFill>
              </a:rPr>
              <a:t>Giving</a:t>
            </a:r>
            <a:r>
              <a:rPr lang="zh-CN" altLang="en-US" sz="2800" dirty="0">
                <a:solidFill>
                  <a:schemeClr val="accent6">
                    <a:lumMod val="75000"/>
                  </a:schemeClr>
                </a:solidFill>
              </a:rPr>
              <a:t> </a:t>
            </a:r>
            <a:r>
              <a:rPr lang="en-US" altLang="zh-CN" sz="2800" dirty="0">
                <a:solidFill>
                  <a:schemeClr val="accent6">
                    <a:lumMod val="75000"/>
                  </a:schemeClr>
                </a:solidFill>
              </a:rPr>
              <a:t>structure</a:t>
            </a:r>
            <a:r>
              <a:rPr lang="zh-CN" altLang="en-US" sz="2800" dirty="0">
                <a:solidFill>
                  <a:schemeClr val="accent6">
                    <a:lumMod val="75000"/>
                  </a:schemeClr>
                </a:solidFill>
              </a:rPr>
              <a:t> </a:t>
            </a:r>
            <a:r>
              <a:rPr lang="en-US" altLang="zh-CN" sz="2800" dirty="0">
                <a:solidFill>
                  <a:schemeClr val="accent6">
                    <a:lumMod val="75000"/>
                  </a:schemeClr>
                </a:solidFill>
              </a:rPr>
              <a:t>guide</a:t>
            </a:r>
            <a:r>
              <a:rPr lang="zh-CN" altLang="en-US" sz="2800" dirty="0">
                <a:solidFill>
                  <a:schemeClr val="accent6">
                    <a:lumMod val="75000"/>
                  </a:schemeClr>
                </a:solidFill>
              </a:rPr>
              <a:t> </a:t>
            </a:r>
            <a:r>
              <a:rPr lang="en-US" altLang="zh-CN" sz="2800" dirty="0">
                <a:solidFill>
                  <a:schemeClr val="accent6">
                    <a:lumMod val="75000"/>
                  </a:schemeClr>
                </a:solidFill>
              </a:rPr>
              <a:t>+</a:t>
            </a:r>
            <a:r>
              <a:rPr lang="zh-CN" altLang="en-US" sz="2800" dirty="0">
                <a:solidFill>
                  <a:schemeClr val="accent6">
                    <a:lumMod val="75000"/>
                  </a:schemeClr>
                </a:solidFill>
              </a:rPr>
              <a:t> </a:t>
            </a:r>
            <a:r>
              <a:rPr lang="en-US" altLang="zh-CN" sz="2800" dirty="0">
                <a:solidFill>
                  <a:schemeClr val="accent6">
                    <a:lumMod val="75000"/>
                  </a:schemeClr>
                </a:solidFill>
              </a:rPr>
              <a:t>word</a:t>
            </a:r>
            <a:r>
              <a:rPr lang="zh-CN" altLang="en-US" sz="2800" dirty="0">
                <a:solidFill>
                  <a:schemeClr val="accent6">
                    <a:lumMod val="75000"/>
                  </a:schemeClr>
                </a:solidFill>
              </a:rPr>
              <a:t> </a:t>
            </a:r>
            <a:r>
              <a:rPr lang="en-US" altLang="zh-CN" sz="2800" dirty="0">
                <a:solidFill>
                  <a:schemeClr val="accent6">
                    <a:lumMod val="75000"/>
                  </a:schemeClr>
                </a:solidFill>
              </a:rPr>
              <a:t>limit</a:t>
            </a:r>
            <a:r>
              <a:rPr lang="zh-CN" altLang="en-US" sz="2800" dirty="0">
                <a:solidFill>
                  <a:schemeClr val="accent6">
                    <a:lumMod val="75000"/>
                  </a:schemeClr>
                </a:solidFill>
              </a:rPr>
              <a:t> </a:t>
            </a:r>
            <a:r>
              <a:rPr lang="en-US" altLang="zh-CN" sz="2800" dirty="0">
                <a:solidFill>
                  <a:schemeClr val="accent6">
                    <a:lumMod val="75000"/>
                  </a:schemeClr>
                </a:solidFill>
              </a:rPr>
              <a:t>for</a:t>
            </a:r>
            <a:r>
              <a:rPr lang="zh-CN" altLang="en-US" sz="2800" dirty="0">
                <a:solidFill>
                  <a:schemeClr val="accent6">
                    <a:lumMod val="75000"/>
                  </a:schemeClr>
                </a:solidFill>
              </a:rPr>
              <a:t> </a:t>
            </a:r>
            <a:r>
              <a:rPr lang="en-US" altLang="zh-CN" sz="2800" dirty="0">
                <a:solidFill>
                  <a:schemeClr val="accent6">
                    <a:lumMod val="75000"/>
                  </a:schemeClr>
                </a:solidFill>
              </a:rPr>
              <a:t>each</a:t>
            </a:r>
            <a:r>
              <a:rPr lang="zh-CN" altLang="en-US" sz="2800" dirty="0">
                <a:solidFill>
                  <a:schemeClr val="accent6">
                    <a:lumMod val="75000"/>
                  </a:schemeClr>
                </a:solidFill>
              </a:rPr>
              <a:t> </a:t>
            </a:r>
            <a:r>
              <a:rPr lang="en-US" altLang="zh-CN" sz="2800" dirty="0">
                <a:solidFill>
                  <a:schemeClr val="accent6">
                    <a:lumMod val="75000"/>
                  </a:schemeClr>
                </a:solidFill>
              </a:rPr>
              <a:t>part.</a:t>
            </a:r>
          </a:p>
        </p:txBody>
      </p:sp>
    </p:spTree>
    <p:extLst>
      <p:ext uri="{BB962C8B-B14F-4D97-AF65-F5344CB8AC3E}">
        <p14:creationId xmlns:p14="http://schemas.microsoft.com/office/powerpoint/2010/main" val="835175469"/>
      </p:ext>
    </p:extLst>
  </p:cSld>
  <p:clrMapOvr>
    <a:masterClrMapping/>
  </p:clrMapOvr>
  <mc:AlternateContent xmlns:mc="http://schemas.openxmlformats.org/markup-compatibility/2006" xmlns:p14="http://schemas.microsoft.com/office/powerpoint/2010/main">
    <mc:Choice Requires="p14">
      <p:transition spd="slow" p14:dur="2000" advTm="103387"/>
    </mc:Choice>
    <mc:Fallback xmlns="">
      <p:transition spd="slow" advTm="10338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3AB8-5FD3-A9BE-FD21-2736EFFDDA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2CC207-65C7-C873-54B9-12A8A0025C1F}"/>
              </a:ext>
            </a:extLst>
          </p:cNvPr>
          <p:cNvSpPr txBox="1"/>
          <p:nvPr/>
        </p:nvSpPr>
        <p:spPr>
          <a:xfrm>
            <a:off x="294048" y="5311"/>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3932F156-158B-267A-F751-BEE8F44EEE7A}"/>
              </a:ext>
            </a:extLst>
          </p:cNvPr>
          <p:cNvSpPr txBox="1"/>
          <p:nvPr/>
        </p:nvSpPr>
        <p:spPr>
          <a:xfrm>
            <a:off x="294048" y="750381"/>
            <a:ext cx="11205694" cy="954107"/>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Autoregressive Language Model</a:t>
            </a:r>
            <a:r>
              <a:rPr lang="en-US"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 </a:t>
            </a:r>
            <a:r>
              <a:rPr lang="en-US" altLang="zh-CN" sz="2800" dirty="0"/>
              <a:t>It</a:t>
            </a:r>
            <a:r>
              <a:rPr lang="zh-CN" altLang="en-US" sz="2800" dirty="0"/>
              <a:t> </a:t>
            </a:r>
            <a:r>
              <a:rPr lang="en-US" altLang="zh-CN" sz="2800" b="1" dirty="0">
                <a:solidFill>
                  <a:schemeClr val="accent6">
                    <a:lumMod val="75000"/>
                  </a:schemeClr>
                </a:solidFill>
              </a:rPr>
              <a:t>samples</a:t>
            </a:r>
            <a:r>
              <a:rPr lang="zh-CN" altLang="en-US" sz="2800" b="1" dirty="0">
                <a:solidFill>
                  <a:schemeClr val="accent6">
                    <a:lumMod val="75000"/>
                  </a:schemeClr>
                </a:solidFill>
              </a:rPr>
              <a:t> </a:t>
            </a:r>
            <a:r>
              <a:rPr lang="en-US" altLang="zh-CN" sz="2800" dirty="0"/>
              <a:t>the</a:t>
            </a:r>
            <a:r>
              <a:rPr lang="zh-CN" altLang="en-US" sz="2800" dirty="0"/>
              <a:t> </a:t>
            </a:r>
            <a:r>
              <a:rPr lang="en-US" altLang="zh-CN" sz="2800" dirty="0"/>
              <a:t>next</a:t>
            </a:r>
            <a:r>
              <a:rPr lang="zh-CN" altLang="en-US" sz="2800" dirty="0"/>
              <a:t> </a:t>
            </a:r>
            <a:r>
              <a:rPr lang="en-US" altLang="zh-CN" sz="2800" dirty="0"/>
              <a:t>word</a:t>
            </a:r>
            <a:r>
              <a:rPr lang="zh-CN" altLang="en-US" sz="2800" dirty="0"/>
              <a:t> </a:t>
            </a:r>
            <a:r>
              <a:rPr lang="en-US" altLang="zh-CN" sz="2800" dirty="0"/>
              <a:t>to</a:t>
            </a:r>
            <a:r>
              <a:rPr lang="zh-CN" altLang="en-US" sz="2800" dirty="0"/>
              <a:t> </a:t>
            </a:r>
            <a:r>
              <a:rPr lang="en-US" altLang="zh-CN" sz="2800" dirty="0"/>
              <a:t>output</a:t>
            </a:r>
            <a:r>
              <a:rPr lang="zh-CN" altLang="en-US" sz="2800" dirty="0"/>
              <a:t> </a:t>
            </a:r>
            <a:r>
              <a:rPr lang="en-US" altLang="zh-CN" sz="2800" dirty="0"/>
              <a:t>according</a:t>
            </a:r>
            <a:r>
              <a:rPr lang="zh-CN" altLang="en-US" sz="2800" dirty="0"/>
              <a:t> </a:t>
            </a:r>
            <a:r>
              <a:rPr lang="en-US" altLang="zh-CN" sz="2800" dirty="0"/>
              <a:t>to</a:t>
            </a:r>
            <a:r>
              <a:rPr lang="zh-CN" altLang="en-US" sz="2800" dirty="0"/>
              <a:t> </a:t>
            </a:r>
            <a:r>
              <a:rPr lang="en-US" altLang="zh-CN" sz="2800" dirty="0"/>
              <a:t>the</a:t>
            </a:r>
            <a:r>
              <a:rPr lang="zh-CN" altLang="en-US" sz="2800" dirty="0"/>
              <a:t> </a:t>
            </a:r>
            <a:r>
              <a:rPr lang="en-US" altLang="zh-CN" sz="2800" dirty="0"/>
              <a:t>associated</a:t>
            </a:r>
            <a:r>
              <a:rPr lang="zh-CN" altLang="en-US" sz="2800" dirty="0"/>
              <a:t> </a:t>
            </a:r>
            <a:r>
              <a:rPr lang="en-US" altLang="zh-CN" sz="2800" dirty="0"/>
              <a:t>probabilities.</a:t>
            </a:r>
            <a:endParaRPr lang="en-US" sz="2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6A7A56A-EF67-46B9-9F6C-F586B7763C5B}"/>
              </a:ext>
            </a:extLst>
          </p:cNvPr>
          <p:cNvSpPr txBox="1"/>
          <p:nvPr/>
        </p:nvSpPr>
        <p:spPr>
          <a:xfrm>
            <a:off x="681926" y="1677736"/>
            <a:ext cx="11809709"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solidFill>
                  <a:schemeClr val="accent6">
                    <a:lumMod val="75000"/>
                  </a:schemeClr>
                </a:solidFill>
              </a:rPr>
              <a:t>Output</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randomness</a:t>
            </a:r>
            <a:r>
              <a:rPr lang="zh-CN" altLang="en-US" sz="2800" dirty="0">
                <a:solidFill>
                  <a:schemeClr val="accent6">
                    <a:lumMod val="75000"/>
                  </a:schemeClr>
                </a:solidFill>
              </a:rPr>
              <a:t> </a:t>
            </a:r>
            <a:r>
              <a:rPr lang="en-US" altLang="zh-CN" sz="2800" dirty="0">
                <a:solidFill>
                  <a:schemeClr val="accent6">
                    <a:lumMod val="75000"/>
                  </a:schemeClr>
                </a:solidFill>
              </a:rPr>
              <a:t>controlled-</a:t>
            </a:r>
            <a:r>
              <a:rPr lang="zh-CN" altLang="en-US" sz="2800" dirty="0">
                <a:solidFill>
                  <a:schemeClr val="accent6">
                    <a:lumMod val="75000"/>
                  </a:schemeClr>
                </a:solidFill>
              </a:rPr>
              <a:t> </a:t>
            </a:r>
            <a:r>
              <a:rPr lang="en-US" altLang="zh-CN" sz="2800" dirty="0">
                <a:solidFill>
                  <a:schemeClr val="accent6">
                    <a:lumMod val="75000"/>
                  </a:schemeClr>
                </a:solidFill>
              </a:rPr>
              <a:t>Giving</a:t>
            </a:r>
            <a:r>
              <a:rPr lang="zh-CN" altLang="en-US" sz="2800" dirty="0">
                <a:solidFill>
                  <a:schemeClr val="accent6">
                    <a:lumMod val="75000"/>
                  </a:schemeClr>
                </a:solidFill>
              </a:rPr>
              <a:t> </a:t>
            </a:r>
            <a:r>
              <a:rPr lang="en-US" altLang="zh-CN" sz="2800" dirty="0">
                <a:solidFill>
                  <a:schemeClr val="accent6">
                    <a:lumMod val="75000"/>
                  </a:schemeClr>
                </a:solidFill>
              </a:rPr>
              <a:t>examples</a:t>
            </a:r>
          </a:p>
        </p:txBody>
      </p:sp>
      <p:sp>
        <p:nvSpPr>
          <p:cNvPr id="4" name="TextBox 3">
            <a:extLst>
              <a:ext uri="{FF2B5EF4-FFF2-40B4-BE49-F238E27FC236}">
                <a16:creationId xmlns:a16="http://schemas.microsoft.com/office/drawing/2014/main" id="{B0554DD3-5E7A-629B-32E0-8854A1ADAFD6}"/>
              </a:ext>
            </a:extLst>
          </p:cNvPr>
          <p:cNvSpPr txBox="1"/>
          <p:nvPr/>
        </p:nvSpPr>
        <p:spPr>
          <a:xfrm>
            <a:off x="294048" y="2923730"/>
            <a:ext cx="1023037" cy="523220"/>
          </a:xfrm>
          <a:prstGeom prst="rect">
            <a:avLst/>
          </a:prstGeom>
          <a:noFill/>
        </p:spPr>
        <p:txBody>
          <a:bodyPr wrap="none" rtlCol="0">
            <a:spAutoFit/>
          </a:bodyPr>
          <a:lstStyle/>
          <a:p>
            <a:r>
              <a:rPr lang="en-US" altLang="zh-CN" sz="2800" dirty="0" err="1">
                <a:latin typeface="Arial" panose="020B0604020202020204" pitchFamily="34" charset="0"/>
                <a:cs typeface="Arial" panose="020B0604020202020204" pitchFamily="34" charset="0"/>
              </a:rPr>
              <a:t>Eg.</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1</a:t>
            </a: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0CDDB3A-C242-F432-61BD-5000CCC3F7BB}"/>
              </a:ext>
            </a:extLst>
          </p:cNvPr>
          <p:cNvSpPr txBox="1"/>
          <p:nvPr/>
        </p:nvSpPr>
        <p:spPr>
          <a:xfrm>
            <a:off x="-77491" y="2201782"/>
            <a:ext cx="9810427" cy="5024837"/>
          </a:xfrm>
          <a:prstGeom prst="rect">
            <a:avLst/>
          </a:prstGeom>
          <a:noFill/>
        </p:spPr>
        <p:txBody>
          <a:bodyPr wrap="square" rtlCol="0">
            <a:spAutoFit/>
          </a:bodyPr>
          <a:lstStyle/>
          <a:p>
            <a:pPr marL="0" indent="1437005">
              <a:lnSpc>
                <a:spcPct val="102000"/>
              </a:lnSpc>
            </a:pPr>
            <a:r>
              <a:rPr lang="zh-CN" altLang="en-US" sz="1800" spc="5" dirty="0">
                <a:solidFill>
                  <a:srgbClr val="000000"/>
                </a:solidFill>
                <a:latin typeface="宋体"/>
                <a:ea typeface="宋体"/>
              </a:rPr>
              <a:t>按照下面的格</a:t>
            </a:r>
            <a:r>
              <a:rPr lang="zh-CN" altLang="en-US" sz="1800" dirty="0">
                <a:solidFill>
                  <a:srgbClr val="000000"/>
                </a:solidFill>
                <a:latin typeface="宋体"/>
                <a:ea typeface="宋体"/>
              </a:rPr>
              <a:t>式回答问题，不要添加额外的内容。</a:t>
            </a:r>
            <a:endParaRPr lang="en-US" altLang="zh-CN" sz="1800" dirty="0">
              <a:solidFill>
                <a:srgbClr val="000000"/>
              </a:solidFill>
              <a:latin typeface="宋体"/>
              <a:ea typeface="宋体"/>
            </a:endParaRPr>
          </a:p>
          <a:p>
            <a:pPr marL="0" indent="1437005">
              <a:lnSpc>
                <a:spcPct val="102000"/>
              </a:lnSpc>
            </a:pPr>
            <a:endParaRPr lang="zh-CN" altLang="en-US" sz="1800" dirty="0">
              <a:solidFill>
                <a:srgbClr val="000000"/>
              </a:solidFill>
              <a:latin typeface="宋体"/>
              <a:ea typeface="宋体"/>
            </a:endParaRPr>
          </a:p>
          <a:p>
            <a:pPr marL="0" indent="1437005">
              <a:lnSpc>
                <a:spcPct val="100000"/>
              </a:lnSpc>
              <a:spcBef>
                <a:spcPts val="185"/>
              </a:spcBef>
            </a:pPr>
            <a:r>
              <a:rPr lang="zh-CN" altLang="en-US" sz="1800" spc="80" dirty="0">
                <a:solidFill>
                  <a:srgbClr val="000000"/>
                </a:solidFill>
                <a:latin typeface="宋体"/>
                <a:ea typeface="宋体"/>
              </a:rPr>
              <a:t>这组数据中的中位数是否小于等于20：35、</a:t>
            </a:r>
            <a:r>
              <a:rPr lang="zh-CN" altLang="en-US" sz="1800" spc="65" dirty="0">
                <a:solidFill>
                  <a:srgbClr val="000000"/>
                </a:solidFill>
                <a:latin typeface="宋体"/>
                <a:ea typeface="宋体"/>
              </a:rPr>
              <a:t>18、22、20、25、30、</a:t>
            </a:r>
            <a:r>
              <a:rPr lang="zh-CN" altLang="en-US" sz="1800" spc="60" dirty="0">
                <a:solidFill>
                  <a:srgbClr val="000000"/>
                </a:solidFill>
                <a:latin typeface="宋体"/>
                <a:ea typeface="宋体"/>
              </a:rPr>
              <a:t>15。</a:t>
            </a:r>
          </a:p>
          <a:p>
            <a:pPr marL="1437005" hangingPunct="0">
              <a:lnSpc>
                <a:spcPct val="110000"/>
              </a:lnSpc>
              <a:spcBef>
                <a:spcPts val="115"/>
              </a:spcBef>
            </a:pPr>
            <a:r>
              <a:rPr lang="zh-CN" altLang="en-US" sz="1800" spc="70" dirty="0">
                <a:solidFill>
                  <a:srgbClr val="000000"/>
                </a:solidFill>
                <a:latin typeface="宋体"/>
                <a:ea typeface="宋体"/>
              </a:rPr>
              <a:t>A：计算中位数，先对数字进行排序（15、</a:t>
            </a:r>
            <a:r>
              <a:rPr lang="zh-CN" altLang="en-US" sz="1800" spc="60" dirty="0">
                <a:solidFill>
                  <a:srgbClr val="000000"/>
                </a:solidFill>
                <a:latin typeface="宋体"/>
                <a:ea typeface="宋体"/>
              </a:rPr>
              <a:t>18、20、22、25、30、35）</a:t>
            </a:r>
            <a:r>
              <a:rPr lang="zh-CN" altLang="en-US" sz="1800" spc="55" dirty="0">
                <a:solidFill>
                  <a:srgbClr val="000000"/>
                </a:solidFill>
                <a:latin typeface="宋体"/>
                <a:ea typeface="宋体"/>
              </a:rPr>
              <a:t>，所以中位数为</a:t>
            </a:r>
            <a:r>
              <a:rPr lang="zh-CN" altLang="en-US" sz="1800" spc="5" dirty="0">
                <a:solidFill>
                  <a:srgbClr val="000000"/>
                </a:solidFill>
                <a:latin typeface="宋体"/>
                <a:ea typeface="宋体"/>
              </a:rPr>
              <a:t>21。答案为Fals</a:t>
            </a:r>
            <a:r>
              <a:rPr lang="zh-CN" altLang="en-US" sz="1800" dirty="0">
                <a:solidFill>
                  <a:srgbClr val="000000"/>
                </a:solidFill>
                <a:latin typeface="宋体"/>
                <a:ea typeface="宋体"/>
              </a:rPr>
              <a:t>e。</a:t>
            </a:r>
            <a:endParaRPr lang="en-US" altLang="zh-CN" sz="1800" dirty="0">
              <a:solidFill>
                <a:srgbClr val="000000"/>
              </a:solidFill>
              <a:latin typeface="宋体"/>
              <a:ea typeface="宋体"/>
            </a:endParaRPr>
          </a:p>
          <a:p>
            <a:pPr marL="1437005" hangingPunct="0">
              <a:lnSpc>
                <a:spcPct val="110000"/>
              </a:lnSpc>
              <a:spcBef>
                <a:spcPts val="115"/>
              </a:spcBef>
            </a:pPr>
            <a:endParaRPr lang="zh-CN" altLang="en-US" sz="1800" dirty="0">
              <a:solidFill>
                <a:srgbClr val="000000"/>
              </a:solidFill>
              <a:latin typeface="宋体"/>
              <a:ea typeface="宋体"/>
            </a:endParaRPr>
          </a:p>
          <a:p>
            <a:pPr marL="0" indent="1437005">
              <a:lnSpc>
                <a:spcPct val="100000"/>
              </a:lnSpc>
            </a:pPr>
            <a:r>
              <a:rPr lang="zh-CN" altLang="en-US" sz="1800" spc="40" dirty="0">
                <a:solidFill>
                  <a:srgbClr val="000000"/>
                </a:solidFill>
                <a:latin typeface="宋体"/>
                <a:ea typeface="宋体"/>
              </a:rPr>
              <a:t>这组数据中的中位数是否小于等于5：3、</a:t>
            </a:r>
            <a:r>
              <a:rPr lang="zh-CN" altLang="en-US" sz="1800" spc="45" dirty="0">
                <a:solidFill>
                  <a:srgbClr val="000000"/>
                </a:solidFill>
                <a:latin typeface="宋体"/>
                <a:ea typeface="宋体"/>
              </a:rPr>
              <a:t>5、</a:t>
            </a:r>
            <a:r>
              <a:rPr lang="zh-CN" altLang="en-US" sz="1800" spc="40" dirty="0">
                <a:solidFill>
                  <a:srgbClr val="000000"/>
                </a:solidFill>
                <a:latin typeface="宋体"/>
                <a:ea typeface="宋体"/>
              </a:rPr>
              <a:t>1、7、9。</a:t>
            </a:r>
          </a:p>
          <a:p>
            <a:pPr marL="1437005" hangingPunct="0">
              <a:lnSpc>
                <a:spcPct val="109000"/>
              </a:lnSpc>
              <a:spcBef>
                <a:spcPts val="115"/>
              </a:spcBef>
            </a:pPr>
            <a:r>
              <a:rPr lang="zh-CN" altLang="en-US" sz="1800" spc="35" dirty="0">
                <a:solidFill>
                  <a:srgbClr val="000000"/>
                </a:solidFill>
                <a:latin typeface="宋体"/>
                <a:ea typeface="宋体"/>
              </a:rPr>
              <a:t>A：计算中位数，先对数字进行排序（1、3、5、7、9），所以中位数为5。答案为Tr</a:t>
            </a:r>
            <a:r>
              <a:rPr lang="zh-CN" altLang="en-US" sz="1800" spc="30" dirty="0">
                <a:solidFill>
                  <a:srgbClr val="000000"/>
                </a:solidFill>
                <a:latin typeface="宋体"/>
                <a:ea typeface="宋体"/>
              </a:rPr>
              <a:t>ue。</a:t>
            </a:r>
            <a:endParaRPr lang="en-US" altLang="zh-CN" sz="1800" spc="30" dirty="0">
              <a:solidFill>
                <a:srgbClr val="000000"/>
              </a:solidFill>
              <a:latin typeface="宋体"/>
              <a:ea typeface="宋体"/>
            </a:endParaRPr>
          </a:p>
          <a:p>
            <a:pPr marL="1437005" hangingPunct="0">
              <a:lnSpc>
                <a:spcPct val="109000"/>
              </a:lnSpc>
              <a:spcBef>
                <a:spcPts val="115"/>
              </a:spcBef>
            </a:pPr>
            <a:endParaRPr lang="en-US" altLang="zh-CN" sz="1800" spc="30" dirty="0">
              <a:solidFill>
                <a:srgbClr val="000000"/>
              </a:solidFill>
              <a:latin typeface="宋体"/>
              <a:ea typeface="宋体"/>
            </a:endParaRPr>
          </a:p>
          <a:p>
            <a:pPr marL="1437005" hangingPunct="0">
              <a:lnSpc>
                <a:spcPct val="109000"/>
              </a:lnSpc>
              <a:spcBef>
                <a:spcPts val="115"/>
              </a:spcBef>
            </a:pPr>
            <a:r>
              <a:rPr lang="zh-CN" altLang="en-US" sz="1800" spc="70" dirty="0">
                <a:solidFill>
                  <a:srgbClr val="000000"/>
                </a:solidFill>
                <a:latin typeface="宋体"/>
                <a:ea typeface="宋体"/>
              </a:rPr>
              <a:t>这组数据中的中位数是否小于等于12：25、</a:t>
            </a:r>
            <a:r>
              <a:rPr lang="zh-CN" altLang="en-US" sz="1800" spc="65" dirty="0">
                <a:solidFill>
                  <a:srgbClr val="000000"/>
                </a:solidFill>
                <a:latin typeface="宋体"/>
                <a:ea typeface="宋体"/>
              </a:rPr>
              <a:t>10</a:t>
            </a:r>
            <a:r>
              <a:rPr lang="zh-CN" altLang="en-US" sz="1800" spc="60" dirty="0">
                <a:solidFill>
                  <a:srgbClr val="000000"/>
                </a:solidFill>
                <a:latin typeface="宋体"/>
                <a:ea typeface="宋体"/>
              </a:rPr>
              <a:t>、15、8、20、18。</a:t>
            </a:r>
          </a:p>
          <a:p>
            <a:pPr marL="1437005" hangingPunct="0">
              <a:lnSpc>
                <a:spcPct val="110000"/>
              </a:lnSpc>
            </a:pPr>
            <a:r>
              <a:rPr lang="zh-CN" altLang="en-US" sz="1800" spc="55" dirty="0">
                <a:solidFill>
                  <a:srgbClr val="000000"/>
                </a:solidFill>
                <a:latin typeface="宋体"/>
                <a:ea typeface="宋体"/>
              </a:rPr>
              <a:t>A：计算中位数，先对数字进行排序（8、</a:t>
            </a:r>
            <a:r>
              <a:rPr lang="zh-CN" altLang="en-US" sz="1800" spc="50" dirty="0">
                <a:solidFill>
                  <a:srgbClr val="000000"/>
                </a:solidFill>
                <a:latin typeface="宋体"/>
                <a:ea typeface="宋体"/>
              </a:rPr>
              <a:t>10、15、18、20、</a:t>
            </a:r>
            <a:r>
              <a:rPr lang="zh-CN" altLang="en-US" sz="1800" spc="45" dirty="0">
                <a:solidFill>
                  <a:srgbClr val="000000"/>
                </a:solidFill>
                <a:latin typeface="宋体"/>
                <a:ea typeface="宋体"/>
              </a:rPr>
              <a:t>25），所以中位数为16.5。</a:t>
            </a:r>
            <a:r>
              <a:rPr lang="zh-CN" altLang="en-US" sz="1800" spc="-40" dirty="0">
                <a:solidFill>
                  <a:srgbClr val="000000"/>
                </a:solidFill>
                <a:latin typeface="宋体"/>
                <a:ea typeface="宋体"/>
              </a:rPr>
              <a:t>答案为Fa</a:t>
            </a:r>
            <a:r>
              <a:rPr lang="zh-CN" altLang="en-US" sz="1800" spc="-30" dirty="0">
                <a:solidFill>
                  <a:srgbClr val="000000"/>
                </a:solidFill>
                <a:latin typeface="宋体"/>
                <a:ea typeface="宋体"/>
              </a:rPr>
              <a:t>lse。</a:t>
            </a:r>
            <a:endParaRPr lang="en-US" altLang="zh-CN" sz="1800" spc="-30" dirty="0">
              <a:solidFill>
                <a:srgbClr val="000000"/>
              </a:solidFill>
              <a:latin typeface="宋体"/>
              <a:ea typeface="宋体"/>
            </a:endParaRPr>
          </a:p>
          <a:p>
            <a:pPr marL="1437005" hangingPunct="0">
              <a:lnSpc>
                <a:spcPct val="110000"/>
              </a:lnSpc>
            </a:pPr>
            <a:endParaRPr lang="zh-CN" altLang="en-US" sz="1800" spc="-30" dirty="0">
              <a:solidFill>
                <a:srgbClr val="000000"/>
              </a:solidFill>
              <a:latin typeface="宋体"/>
              <a:ea typeface="宋体"/>
            </a:endParaRPr>
          </a:p>
          <a:p>
            <a:pPr marL="0" indent="1437005">
              <a:lnSpc>
                <a:spcPct val="102000"/>
              </a:lnSpc>
            </a:pPr>
            <a:r>
              <a:rPr lang="zh-CN" altLang="en-US" sz="1800" spc="70" dirty="0">
                <a:solidFill>
                  <a:srgbClr val="FF0000"/>
                </a:solidFill>
                <a:latin typeface="宋体"/>
                <a:ea typeface="宋体"/>
              </a:rPr>
              <a:t>这组数据中的中位数是否小于等于10：17、</a:t>
            </a:r>
            <a:r>
              <a:rPr lang="zh-CN" altLang="en-US" sz="1800" spc="50" dirty="0">
                <a:solidFill>
                  <a:srgbClr val="FF0000"/>
                </a:solidFill>
                <a:latin typeface="宋体"/>
                <a:ea typeface="宋体"/>
              </a:rPr>
              <a:t>9、10、12、13、4、2</a:t>
            </a:r>
            <a:r>
              <a:rPr lang="zh-CN" altLang="en-US" sz="1800" spc="145" dirty="0">
                <a:solidFill>
                  <a:srgbClr val="000000"/>
                </a:solidFill>
                <a:latin typeface="宋体"/>
                <a:ea typeface="宋体"/>
              </a:rPr>
              <a:t>。</a:t>
            </a:r>
          </a:p>
          <a:p>
            <a:pPr>
              <a:lnSpc>
                <a:spcPts val="1000"/>
              </a:lnSpc>
            </a:pPr>
            <a:endParaRPr lang="en-US" dirty="0"/>
          </a:p>
          <a:p>
            <a:endParaRPr lang="en-US" dirty="0"/>
          </a:p>
        </p:txBody>
      </p:sp>
    </p:spTree>
    <p:extLst>
      <p:ext uri="{BB962C8B-B14F-4D97-AF65-F5344CB8AC3E}">
        <p14:creationId xmlns:p14="http://schemas.microsoft.com/office/powerpoint/2010/main" val="1781868060"/>
      </p:ext>
    </p:extLst>
  </p:cSld>
  <p:clrMapOvr>
    <a:masterClrMapping/>
  </p:clrMapOvr>
  <mc:AlternateContent xmlns:mc="http://schemas.openxmlformats.org/markup-compatibility/2006" xmlns:p14="http://schemas.microsoft.com/office/powerpoint/2010/main">
    <mc:Choice Requires="p14">
      <p:transition spd="slow" p14:dur="2000" advTm="19986"/>
    </mc:Choice>
    <mc:Fallback xmlns="">
      <p:transition spd="slow" advTm="1998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9D22A-FF91-8622-DC4E-7FD99EEE2D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989A5F-5C6E-43BB-25CC-847864EB8745}"/>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0C1F5B38-236C-61F8-FF00-304A59F1D0CE}"/>
              </a:ext>
            </a:extLst>
          </p:cNvPr>
          <p:cNvSpPr txBox="1"/>
          <p:nvPr/>
        </p:nvSpPr>
        <p:spPr>
          <a:xfrm>
            <a:off x="294048" y="1410942"/>
            <a:ext cx="11329681"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t>Transformer Architecture</a:t>
            </a:r>
            <a:r>
              <a:rPr lang="en-US" sz="2800" dirty="0"/>
              <a:t>: GPT models predict the next word in a sentence based </a:t>
            </a:r>
            <a:r>
              <a:rPr lang="en-US" sz="2800" b="1" dirty="0">
                <a:solidFill>
                  <a:srgbClr val="C00000"/>
                </a:solidFill>
              </a:rPr>
              <a:t>on the words before it</a:t>
            </a:r>
            <a:r>
              <a:rPr lang="en-US" sz="2800" dirty="0"/>
              <a:t>. </a:t>
            </a:r>
            <a:r>
              <a:rPr lang="en-US" altLang="zh-CN" sz="2800" dirty="0"/>
              <a:t>It</a:t>
            </a:r>
            <a:r>
              <a:rPr lang="zh-CN" altLang="en-US" sz="2800" dirty="0"/>
              <a:t> </a:t>
            </a:r>
            <a:r>
              <a:rPr lang="en-US" altLang="zh-CN" sz="2800" dirty="0"/>
              <a:t>achieves</a:t>
            </a:r>
            <a:r>
              <a:rPr lang="zh-CN" altLang="en-US" sz="2800" dirty="0"/>
              <a:t> </a:t>
            </a:r>
            <a:r>
              <a:rPr lang="en-US" altLang="zh-CN" sz="2800" dirty="0"/>
              <a:t>so</a:t>
            </a:r>
            <a:r>
              <a:rPr lang="zh-CN" altLang="en-US" sz="2800" dirty="0"/>
              <a:t> </a:t>
            </a:r>
            <a:r>
              <a:rPr lang="en-US" altLang="zh-CN" sz="2800" dirty="0"/>
              <a:t>by</a:t>
            </a:r>
            <a:r>
              <a:rPr lang="zh-CN" altLang="en-US" sz="2800" dirty="0"/>
              <a:t> </a:t>
            </a:r>
            <a:r>
              <a:rPr lang="en-US" sz="2800" dirty="0"/>
              <a:t>us</a:t>
            </a:r>
            <a:r>
              <a:rPr lang="en-US" altLang="zh-CN" sz="2800" dirty="0"/>
              <a:t>ing</a:t>
            </a:r>
            <a:r>
              <a:rPr lang="en-US" sz="2800" dirty="0"/>
              <a:t> a type of deep learning model called </a:t>
            </a:r>
            <a:r>
              <a:rPr lang="en-US" sz="2800" b="1" dirty="0"/>
              <a:t>Transformer</a:t>
            </a:r>
            <a:r>
              <a:rPr lang="en-US" sz="2800" dirty="0"/>
              <a:t>, which helps the model focus on important parts of </a:t>
            </a:r>
            <a:r>
              <a:rPr lang="en-US" sz="2800" b="1" dirty="0">
                <a:solidFill>
                  <a:srgbClr val="C00000"/>
                </a:solidFill>
              </a:rPr>
              <a:t>the input text </a:t>
            </a:r>
            <a:r>
              <a:rPr lang="en-US" sz="2800" dirty="0"/>
              <a:t>when creating an output.</a:t>
            </a:r>
            <a:r>
              <a:rPr lang="zh-CN" altLang="en-US" sz="2800" dirty="0"/>
              <a:t> </a:t>
            </a:r>
            <a:endParaRPr lang="en-US" sz="2800" dirty="0"/>
          </a:p>
        </p:txBody>
      </p:sp>
      <p:sp>
        <p:nvSpPr>
          <p:cNvPr id="2" name="TextBox 1">
            <a:extLst>
              <a:ext uri="{FF2B5EF4-FFF2-40B4-BE49-F238E27FC236}">
                <a16:creationId xmlns:a16="http://schemas.microsoft.com/office/drawing/2014/main" id="{D59AAE3C-6086-AA16-C612-185249A7B831}"/>
              </a:ext>
            </a:extLst>
          </p:cNvPr>
          <p:cNvSpPr txBox="1"/>
          <p:nvPr/>
        </p:nvSpPr>
        <p:spPr>
          <a:xfrm>
            <a:off x="1053885" y="3347634"/>
            <a:ext cx="8851910"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solidFill>
                  <a:schemeClr val="accent6">
                    <a:lumMod val="75000"/>
                  </a:schemeClr>
                </a:solidFill>
              </a:rPr>
              <a:t>There</a:t>
            </a:r>
            <a:r>
              <a:rPr lang="zh-CN" altLang="en-US" sz="2800" b="1" dirty="0">
                <a:solidFill>
                  <a:schemeClr val="accent6">
                    <a:lumMod val="75000"/>
                  </a:schemeClr>
                </a:solidFill>
              </a:rPr>
              <a:t> </a:t>
            </a:r>
            <a:r>
              <a:rPr lang="en-US" altLang="zh-CN" sz="2800" b="1" dirty="0">
                <a:solidFill>
                  <a:schemeClr val="accent6">
                    <a:lumMod val="75000"/>
                  </a:schemeClr>
                </a:solidFill>
              </a:rPr>
              <a:t>is</a:t>
            </a:r>
            <a:r>
              <a:rPr lang="zh-CN" altLang="en-US" sz="2800" b="1" dirty="0">
                <a:solidFill>
                  <a:schemeClr val="accent6">
                    <a:lumMod val="75000"/>
                  </a:schemeClr>
                </a:solidFill>
              </a:rPr>
              <a:t> </a:t>
            </a:r>
            <a:r>
              <a:rPr lang="en-US" altLang="zh-CN" sz="2800" b="1" dirty="0">
                <a:solidFill>
                  <a:schemeClr val="accent6">
                    <a:lumMod val="75000"/>
                  </a:schemeClr>
                </a:solidFill>
              </a:rPr>
              <a:t>attention</a:t>
            </a:r>
            <a:r>
              <a:rPr lang="zh-CN" altLang="en-US" sz="2800" b="1" dirty="0">
                <a:solidFill>
                  <a:schemeClr val="accent6">
                    <a:lumMod val="75000"/>
                  </a:schemeClr>
                </a:solidFill>
              </a:rPr>
              <a:t> </a:t>
            </a:r>
            <a:r>
              <a:rPr lang="en-US" altLang="zh-CN" sz="2800" b="1" dirty="0">
                <a:solidFill>
                  <a:schemeClr val="accent6">
                    <a:lumMod val="75000"/>
                  </a:schemeClr>
                </a:solidFill>
              </a:rPr>
              <a:t>span</a:t>
            </a:r>
            <a:r>
              <a:rPr lang="zh-CN" altLang="en-US" sz="2800" b="1" dirty="0">
                <a:solidFill>
                  <a:schemeClr val="accent6">
                    <a:lumMod val="75000"/>
                  </a:schemeClr>
                </a:solidFill>
              </a:rPr>
              <a:t> </a:t>
            </a:r>
            <a:r>
              <a:rPr lang="en-US" altLang="zh-CN" sz="2800" b="1" dirty="0">
                <a:solidFill>
                  <a:schemeClr val="accent6">
                    <a:lumMod val="75000"/>
                  </a:schemeClr>
                </a:solidFill>
              </a:rPr>
              <a:t>/</a:t>
            </a:r>
            <a:r>
              <a:rPr lang="zh-CN" altLang="en-US" sz="2800" b="1" dirty="0">
                <a:solidFill>
                  <a:schemeClr val="accent6">
                    <a:lumMod val="75000"/>
                  </a:schemeClr>
                </a:solidFill>
              </a:rPr>
              <a:t> </a:t>
            </a:r>
            <a:r>
              <a:rPr lang="en-US" altLang="zh-CN" sz="2800" b="1" dirty="0">
                <a:solidFill>
                  <a:schemeClr val="accent6">
                    <a:lumMod val="75000"/>
                  </a:schemeClr>
                </a:solidFill>
              </a:rPr>
              <a:t>context</a:t>
            </a:r>
            <a:r>
              <a:rPr lang="zh-CN" altLang="en-US" sz="2800" b="1" dirty="0">
                <a:solidFill>
                  <a:schemeClr val="accent6">
                    <a:lumMod val="75000"/>
                  </a:schemeClr>
                </a:solidFill>
              </a:rPr>
              <a:t> </a:t>
            </a:r>
            <a:r>
              <a:rPr lang="en-US" altLang="zh-CN" sz="2800" b="1" dirty="0">
                <a:solidFill>
                  <a:schemeClr val="accent6">
                    <a:lumMod val="75000"/>
                  </a:schemeClr>
                </a:solidFill>
              </a:rPr>
              <a:t>window</a:t>
            </a:r>
            <a:r>
              <a:rPr lang="zh-CN" altLang="en-US" sz="2800" b="1" dirty="0">
                <a:solidFill>
                  <a:schemeClr val="accent6">
                    <a:lumMod val="75000"/>
                  </a:schemeClr>
                </a:solidFill>
              </a:rPr>
              <a:t> </a:t>
            </a:r>
            <a:r>
              <a:rPr lang="en-US" altLang="zh-CN" sz="2800" b="1" dirty="0">
                <a:solidFill>
                  <a:schemeClr val="accent6">
                    <a:lumMod val="75000"/>
                  </a:schemeClr>
                </a:solidFill>
              </a:rPr>
              <a:t>size</a:t>
            </a:r>
            <a:r>
              <a:rPr lang="zh-CN" altLang="en-US" sz="2800" b="1" dirty="0">
                <a:solidFill>
                  <a:schemeClr val="accent6">
                    <a:lumMod val="75000"/>
                  </a:schemeClr>
                </a:solidFill>
              </a:rPr>
              <a:t> </a:t>
            </a:r>
            <a:r>
              <a:rPr lang="en-US" altLang="zh-CN" sz="2800" b="1" dirty="0">
                <a:solidFill>
                  <a:schemeClr val="accent6">
                    <a:lumMod val="75000"/>
                  </a:schemeClr>
                </a:solidFill>
              </a:rPr>
              <a:t>limit.</a:t>
            </a:r>
            <a:r>
              <a:rPr lang="zh-CN" altLang="en-US" sz="2800" b="1" dirty="0">
                <a:solidFill>
                  <a:schemeClr val="accent6">
                    <a:lumMod val="75000"/>
                  </a:schemeClr>
                </a:solidFill>
              </a:rPr>
              <a:t>  </a:t>
            </a:r>
            <a:endParaRPr lang="en-US" sz="2800" b="1" dirty="0">
              <a:solidFill>
                <a:schemeClr val="accent6">
                  <a:lumMod val="75000"/>
                </a:schemeClr>
              </a:solidFill>
            </a:endParaRPr>
          </a:p>
        </p:txBody>
      </p:sp>
    </p:spTree>
    <p:extLst>
      <p:ext uri="{BB962C8B-B14F-4D97-AF65-F5344CB8AC3E}">
        <p14:creationId xmlns:p14="http://schemas.microsoft.com/office/powerpoint/2010/main" val="3315846568"/>
      </p:ext>
    </p:extLst>
  </p:cSld>
  <p:clrMapOvr>
    <a:masterClrMapping/>
  </p:clrMapOvr>
  <mc:AlternateContent xmlns:mc="http://schemas.openxmlformats.org/markup-compatibility/2006" xmlns:p14="http://schemas.microsoft.com/office/powerpoint/2010/main">
    <mc:Choice Requires="p14">
      <p:transition spd="slow" p14:dur="2000" advTm="76289"/>
    </mc:Choice>
    <mc:Fallback xmlns="">
      <p:transition spd="slow" advTm="7628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8"/>
          <p:cNvPicPr>
            <a:picLocks noChangeAspect="1"/>
          </p:cNvPicPr>
          <p:nvPr/>
        </p:nvPicPr>
        <p:blipFill>
          <a:blip r:embed="rId2"/>
          <a:stretch>
            <a:fillRect/>
          </a:stretch>
        </p:blipFill>
        <p:spPr>
          <a:xfrm>
            <a:off x="1142494" y="1248833"/>
            <a:ext cx="9334360" cy="5000054"/>
          </a:xfrm>
          <a:prstGeom prst="rect">
            <a:avLst/>
          </a:prstGeom>
        </p:spPr>
      </p:pic>
      <p:sp>
        <p:nvSpPr>
          <p:cNvPr id="79" name="TextBox 79"/>
          <p:cNvSpPr txBox="1"/>
          <p:nvPr/>
        </p:nvSpPr>
        <p:spPr>
          <a:xfrm>
            <a:off x="786795" y="343657"/>
            <a:ext cx="14603022" cy="647678"/>
          </a:xfrm>
          <a:prstGeom prst="rect">
            <a:avLst/>
          </a:prstGeom>
          <a:noFill/>
        </p:spPr>
        <p:txBody>
          <a:bodyPr wrap="square" lIns="0" tIns="0" rIns="0" bIns="0" rtlCol="0">
            <a:spAutoFit/>
          </a:bodyPr>
          <a:lstStyle/>
          <a:p>
            <a:pPr indent="362864">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ChatGPT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t>
            </a:r>
            <a:r>
              <a:rPr lang="en-US" altLang="zh-CN" sz="4000" b="1" spc="129" dirty="0">
                <a:solidFill>
                  <a:srgbClr val="000000"/>
                </a:solidFill>
                <a:latin typeface="Arial" panose="020B0604020202020204" pitchFamily="34" charset="0"/>
                <a:ea typeface="宋体"/>
                <a:cs typeface="Arial" panose="020B0604020202020204" pitchFamily="34" charset="0"/>
              </a:rPr>
              <a:t>released in</a:t>
            </a:r>
            <a:r>
              <a:rPr lang="zh-CN" altLang="en-US" sz="4000" b="1" spc="129" dirty="0">
                <a:solidFill>
                  <a:srgbClr val="000000"/>
                </a:solidFill>
                <a:latin typeface="Arial" panose="020B0604020202020204" pitchFamily="34" charset="0"/>
                <a:ea typeface="宋体"/>
                <a:cs typeface="Arial" panose="020B0604020202020204" pitchFamily="34" charset="0"/>
              </a:rPr>
              <a:t> </a:t>
            </a:r>
            <a:r>
              <a:rPr lang="en-US" altLang="zh-CN" sz="4000" b="1" spc="129" dirty="0">
                <a:solidFill>
                  <a:srgbClr val="000000"/>
                </a:solidFill>
                <a:latin typeface="Arial" panose="020B0604020202020204" pitchFamily="34" charset="0"/>
                <a:ea typeface="宋体"/>
                <a:cs typeface="Arial" panose="020B0604020202020204" pitchFamily="34" charset="0"/>
              </a:rPr>
              <a:t>Nov, 2022.)</a:t>
            </a:r>
            <a:endParaRPr lang="zh-CN" altLang="en-US" sz="4000" b="1" spc="129" dirty="0">
              <a:solidFill>
                <a:srgbClr val="000000"/>
              </a:solidFill>
              <a:latin typeface="Arial" panose="020B0604020202020204" pitchFamily="34" charset="0"/>
              <a:ea typeface="宋体"/>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98"/>
    </mc:Choice>
    <mc:Fallback xmlns="">
      <p:transition spd="slow" advTm="19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F3446-454A-3A73-448D-28DBE9F60B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FD103D-4568-0683-DC1C-DD9BAF34E168}"/>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2" name="TextBox 1">
            <a:extLst>
              <a:ext uri="{FF2B5EF4-FFF2-40B4-BE49-F238E27FC236}">
                <a16:creationId xmlns:a16="http://schemas.microsoft.com/office/drawing/2014/main" id="{FDF331B2-DC8B-0AB0-D84A-9FBC7EC4D36D}"/>
              </a:ext>
            </a:extLst>
          </p:cNvPr>
          <p:cNvSpPr txBox="1"/>
          <p:nvPr/>
        </p:nvSpPr>
        <p:spPr>
          <a:xfrm>
            <a:off x="345709" y="941244"/>
            <a:ext cx="8851910"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solidFill>
                  <a:schemeClr val="accent6">
                    <a:lumMod val="75000"/>
                  </a:schemeClr>
                </a:solidFill>
              </a:rPr>
              <a:t>There</a:t>
            </a:r>
            <a:r>
              <a:rPr lang="zh-CN" altLang="en-US" sz="2800" b="1" dirty="0">
                <a:solidFill>
                  <a:schemeClr val="accent6">
                    <a:lumMod val="75000"/>
                  </a:schemeClr>
                </a:solidFill>
              </a:rPr>
              <a:t> </a:t>
            </a:r>
            <a:r>
              <a:rPr lang="en-US" altLang="zh-CN" sz="2800" b="1" dirty="0">
                <a:solidFill>
                  <a:schemeClr val="accent6">
                    <a:lumMod val="75000"/>
                  </a:schemeClr>
                </a:solidFill>
              </a:rPr>
              <a:t>is</a:t>
            </a:r>
            <a:r>
              <a:rPr lang="zh-CN" altLang="en-US" sz="2800" b="1" dirty="0">
                <a:solidFill>
                  <a:schemeClr val="accent6">
                    <a:lumMod val="75000"/>
                  </a:schemeClr>
                </a:solidFill>
              </a:rPr>
              <a:t> </a:t>
            </a:r>
            <a:r>
              <a:rPr lang="en-US" altLang="zh-CN" sz="2800" b="1" dirty="0">
                <a:solidFill>
                  <a:schemeClr val="accent6">
                    <a:lumMod val="75000"/>
                  </a:schemeClr>
                </a:solidFill>
              </a:rPr>
              <a:t>attention</a:t>
            </a:r>
            <a:r>
              <a:rPr lang="zh-CN" altLang="en-US" sz="2800" b="1" dirty="0">
                <a:solidFill>
                  <a:schemeClr val="accent6">
                    <a:lumMod val="75000"/>
                  </a:schemeClr>
                </a:solidFill>
              </a:rPr>
              <a:t> </a:t>
            </a:r>
            <a:r>
              <a:rPr lang="en-US" altLang="zh-CN" sz="2800" b="1" dirty="0">
                <a:solidFill>
                  <a:schemeClr val="accent6">
                    <a:lumMod val="75000"/>
                  </a:schemeClr>
                </a:solidFill>
              </a:rPr>
              <a:t>span</a:t>
            </a:r>
            <a:r>
              <a:rPr lang="zh-CN" altLang="en-US" sz="2800" b="1" dirty="0">
                <a:solidFill>
                  <a:schemeClr val="accent6">
                    <a:lumMod val="75000"/>
                  </a:schemeClr>
                </a:solidFill>
              </a:rPr>
              <a:t> </a:t>
            </a:r>
            <a:r>
              <a:rPr lang="en-US" altLang="zh-CN" sz="2800" b="1" dirty="0">
                <a:solidFill>
                  <a:schemeClr val="accent6">
                    <a:lumMod val="75000"/>
                  </a:schemeClr>
                </a:solidFill>
              </a:rPr>
              <a:t>/</a:t>
            </a:r>
            <a:r>
              <a:rPr lang="zh-CN" altLang="en-US" sz="2800" b="1" dirty="0">
                <a:solidFill>
                  <a:schemeClr val="accent6">
                    <a:lumMod val="75000"/>
                  </a:schemeClr>
                </a:solidFill>
              </a:rPr>
              <a:t> </a:t>
            </a:r>
            <a:r>
              <a:rPr lang="en-US" altLang="zh-CN" sz="2800" b="1" dirty="0">
                <a:solidFill>
                  <a:schemeClr val="accent6">
                    <a:lumMod val="75000"/>
                  </a:schemeClr>
                </a:solidFill>
              </a:rPr>
              <a:t>context</a:t>
            </a:r>
            <a:r>
              <a:rPr lang="zh-CN" altLang="en-US" sz="2800" b="1" dirty="0">
                <a:solidFill>
                  <a:schemeClr val="accent6">
                    <a:lumMod val="75000"/>
                  </a:schemeClr>
                </a:solidFill>
              </a:rPr>
              <a:t> </a:t>
            </a:r>
            <a:r>
              <a:rPr lang="en-US" altLang="zh-CN" sz="2800" b="1" dirty="0">
                <a:solidFill>
                  <a:schemeClr val="accent6">
                    <a:lumMod val="75000"/>
                  </a:schemeClr>
                </a:solidFill>
              </a:rPr>
              <a:t>window</a:t>
            </a:r>
            <a:r>
              <a:rPr lang="zh-CN" altLang="en-US" sz="2800" b="1" dirty="0">
                <a:solidFill>
                  <a:schemeClr val="accent6">
                    <a:lumMod val="75000"/>
                  </a:schemeClr>
                </a:solidFill>
              </a:rPr>
              <a:t> </a:t>
            </a:r>
            <a:r>
              <a:rPr lang="en-US" altLang="zh-CN" sz="2800" b="1" dirty="0">
                <a:solidFill>
                  <a:schemeClr val="accent6">
                    <a:lumMod val="75000"/>
                  </a:schemeClr>
                </a:solidFill>
              </a:rPr>
              <a:t>size</a:t>
            </a:r>
            <a:r>
              <a:rPr lang="zh-CN" altLang="en-US" sz="2800" b="1" dirty="0">
                <a:solidFill>
                  <a:schemeClr val="accent6">
                    <a:lumMod val="75000"/>
                  </a:schemeClr>
                </a:solidFill>
              </a:rPr>
              <a:t> </a:t>
            </a:r>
            <a:r>
              <a:rPr lang="en-US" altLang="zh-CN" sz="2800" b="1" dirty="0">
                <a:solidFill>
                  <a:schemeClr val="accent6">
                    <a:lumMod val="75000"/>
                  </a:schemeClr>
                </a:solidFill>
              </a:rPr>
              <a:t>limit.</a:t>
            </a:r>
            <a:r>
              <a:rPr lang="zh-CN" altLang="en-US" sz="2800" b="1" dirty="0">
                <a:solidFill>
                  <a:schemeClr val="accent6">
                    <a:lumMod val="75000"/>
                  </a:schemeClr>
                </a:solidFill>
              </a:rPr>
              <a:t>  </a:t>
            </a:r>
            <a:endParaRPr lang="en-US" sz="2800" b="1" dirty="0">
              <a:solidFill>
                <a:schemeClr val="accent6">
                  <a:lumMod val="75000"/>
                </a:schemeClr>
              </a:solidFill>
            </a:endParaRPr>
          </a:p>
        </p:txBody>
      </p:sp>
      <p:graphicFrame>
        <p:nvGraphicFramePr>
          <p:cNvPr id="5" name="object 2">
            <a:extLst>
              <a:ext uri="{FF2B5EF4-FFF2-40B4-BE49-F238E27FC236}">
                <a16:creationId xmlns:a16="http://schemas.microsoft.com/office/drawing/2014/main" id="{19C2E01A-8DC7-F6EA-8E19-47382234C362}"/>
              </a:ext>
            </a:extLst>
          </p:cNvPr>
          <p:cNvGraphicFramePr>
            <a:graphicFrameLocks noGrp="1"/>
          </p:cNvGraphicFramePr>
          <p:nvPr>
            <p:extLst>
              <p:ext uri="{D42A27DB-BD31-4B8C-83A1-F6EECF244321}">
                <p14:modId xmlns:p14="http://schemas.microsoft.com/office/powerpoint/2010/main" val="2310496946"/>
              </p:ext>
            </p:extLst>
          </p:nvPr>
        </p:nvGraphicFramePr>
        <p:xfrm>
          <a:off x="599269" y="1645748"/>
          <a:ext cx="10296040" cy="3618673"/>
        </p:xfrm>
        <a:graphic>
          <a:graphicData uri="http://schemas.openxmlformats.org/drawingml/2006/table">
            <a:tbl>
              <a:tblPr firstRow="1" bandRow="1">
                <a:tableStyleId>{2D5ABB26-0587-4C30-8999-92F81FD0307C}</a:tableStyleId>
              </a:tblPr>
              <a:tblGrid>
                <a:gridCol w="3438147">
                  <a:extLst>
                    <a:ext uri="{9D8B030D-6E8A-4147-A177-3AD203B41FA5}">
                      <a16:colId xmlns:a16="http://schemas.microsoft.com/office/drawing/2014/main" val="20000"/>
                    </a:ext>
                  </a:extLst>
                </a:gridCol>
                <a:gridCol w="3761603">
                  <a:extLst>
                    <a:ext uri="{9D8B030D-6E8A-4147-A177-3AD203B41FA5}">
                      <a16:colId xmlns:a16="http://schemas.microsoft.com/office/drawing/2014/main" val="20001"/>
                    </a:ext>
                  </a:extLst>
                </a:gridCol>
                <a:gridCol w="3096290">
                  <a:extLst>
                    <a:ext uri="{9D8B030D-6E8A-4147-A177-3AD203B41FA5}">
                      <a16:colId xmlns:a16="http://schemas.microsoft.com/office/drawing/2014/main" val="20002"/>
                    </a:ext>
                  </a:extLst>
                </a:gridCol>
              </a:tblGrid>
              <a:tr h="722502">
                <a:tc>
                  <a:txBody>
                    <a:bodyPr/>
                    <a:lstStyle/>
                    <a:p>
                      <a:pPr algn="l">
                        <a:lnSpc>
                          <a:spcPts val="1205"/>
                        </a:lnSpc>
                      </a:pPr>
                      <a:endParaRPr lang="en-US" dirty="0">
                        <a:latin typeface="Times New Roman Regular" panose="02020503050405090304" charset="0"/>
                        <a:cs typeface="Times New Roman Regular" panose="02020503050405090304" charset="0"/>
                      </a:endParaRPr>
                    </a:p>
                    <a:p>
                      <a:pPr marL="0" indent="1143635" algn="l">
                        <a:lnSpc>
                          <a:spcPct val="101000"/>
                        </a:lnSpc>
                      </a:pPr>
                      <a:r>
                        <a:rPr lang="en-US" altLang="zh-CN" sz="2400" b="1" spc="-35" dirty="0">
                          <a:solidFill>
                            <a:srgbClr val="FFFFFF"/>
                          </a:solidFill>
                          <a:latin typeface="Times New Roman Regular" panose="02020503050405090304" charset="0"/>
                          <a:ea typeface="宋体"/>
                          <a:cs typeface="Times New Roman Regular" panose="02020503050405090304" charset="0"/>
                        </a:rPr>
                        <a:t>Model Name</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tc>
                  <a:txBody>
                    <a:bodyPr/>
                    <a:lstStyle/>
                    <a:p>
                      <a:pPr algn="l">
                        <a:lnSpc>
                          <a:spcPts val="1205"/>
                        </a:lnSpc>
                      </a:pPr>
                      <a:endParaRPr lang="en-US" altLang="zh-CN" sz="2400" b="1" spc="-25" dirty="0">
                        <a:solidFill>
                          <a:srgbClr val="FFFFFF"/>
                        </a:solidFill>
                        <a:latin typeface="Times New Roman Regular" panose="02020503050405090304" charset="0"/>
                        <a:ea typeface="宋体"/>
                        <a:cs typeface="Times New Roman Regular" panose="02020503050405090304" charset="0"/>
                      </a:endParaRPr>
                    </a:p>
                    <a:p>
                      <a:pPr algn="l">
                        <a:lnSpc>
                          <a:spcPts val="1205"/>
                        </a:lnSpc>
                      </a:pPr>
                      <a:endParaRPr lang="en-US" altLang="zh-CN" sz="2400" b="1" spc="-25" dirty="0">
                        <a:solidFill>
                          <a:srgbClr val="FFFFFF"/>
                        </a:solidFill>
                        <a:latin typeface="Times New Roman Regular" panose="02020503050405090304" charset="0"/>
                        <a:ea typeface="宋体"/>
                        <a:cs typeface="Times New Roman Regular" panose="02020503050405090304" charset="0"/>
                      </a:endParaRPr>
                    </a:p>
                    <a:p>
                      <a:pPr algn="l">
                        <a:lnSpc>
                          <a:spcPts val="1205"/>
                        </a:lnSpc>
                      </a:pPr>
                      <a:r>
                        <a:rPr lang="en-US" altLang="zh-CN" sz="2400" b="1" spc="-25" dirty="0">
                          <a:solidFill>
                            <a:srgbClr val="FFFFFF"/>
                          </a:solidFill>
                          <a:latin typeface="Times New Roman Regular" panose="02020503050405090304" charset="0"/>
                          <a:ea typeface="宋体"/>
                          <a:cs typeface="Times New Roman Regular" panose="02020503050405090304" charset="0"/>
                        </a:rPr>
                        <a:t>Context Association Length</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tc>
                  <a:txBody>
                    <a:bodyPr/>
                    <a:lstStyle/>
                    <a:p>
                      <a:pPr algn="l">
                        <a:lnSpc>
                          <a:spcPts val="1205"/>
                        </a:lnSpc>
                      </a:pPr>
                      <a:endParaRPr lang="en-US" dirty="0">
                        <a:latin typeface="Times New Roman Regular" panose="02020503050405090304" charset="0"/>
                        <a:cs typeface="Times New Roman Regular" panose="02020503050405090304" charset="0"/>
                      </a:endParaRPr>
                    </a:p>
                    <a:p>
                      <a:pPr marL="0" indent="188595" algn="l">
                        <a:lnSpc>
                          <a:spcPct val="101000"/>
                        </a:lnSpc>
                      </a:pPr>
                      <a:r>
                        <a:rPr lang="en-US" altLang="zh-CN" sz="2400" b="1" spc="-20" dirty="0">
                          <a:solidFill>
                            <a:srgbClr val="FFFFFF"/>
                          </a:solidFill>
                          <a:latin typeface="Times New Roman Regular" panose="02020503050405090304" charset="0"/>
                          <a:ea typeface="宋体"/>
                          <a:cs typeface="Times New Roman Regular" panose="02020503050405090304" charset="0"/>
                        </a:rPr>
                        <a:t>Training Data Cut-off Time</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extLst>
                  <a:ext uri="{0D108BD9-81ED-4DB2-BD59-A6C34878D82A}">
                    <a16:rowId xmlns:a16="http://schemas.microsoft.com/office/drawing/2014/main" val="10000"/>
                  </a:ext>
                </a:extLst>
              </a:tr>
              <a:tr h="680847">
                <a:tc>
                  <a:txBody>
                    <a:bodyPr/>
                    <a:lstStyle/>
                    <a:p>
                      <a:pPr algn="l">
                        <a:lnSpc>
                          <a:spcPts val="805"/>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320165"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gpt-</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4o</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tc>
                  <a:txBody>
                    <a:bodyPr/>
                    <a:lstStyle/>
                    <a:p>
                      <a:pPr marL="0" indent="1579245" algn="l">
                        <a:lnSpc>
                          <a:spcPct val="119000"/>
                        </a:lnSpc>
                      </a:pPr>
                      <a:r>
                        <a:rPr lang="en-US" altLang="zh-CN" sz="2400" spc="-3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12</a:t>
                      </a:r>
                      <a:r>
                        <a:rPr lang="en-US" altLang="zh-CN" sz="2400" spc="-2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8k</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tc>
                  <a:txBody>
                    <a:bodyPr/>
                    <a:lstStyle/>
                    <a:p>
                      <a:pPr algn="l">
                        <a:lnSpc>
                          <a:spcPts val="805"/>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010285"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202</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3.10</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extLst>
                  <a:ext uri="{0D108BD9-81ED-4DB2-BD59-A6C34878D82A}">
                    <a16:rowId xmlns:a16="http://schemas.microsoft.com/office/drawing/2014/main" val="10001"/>
                  </a:ext>
                </a:extLst>
              </a:tr>
              <a:tr h="668273">
                <a:tc>
                  <a:txBody>
                    <a:bodyPr/>
                    <a:lstStyle/>
                    <a:p>
                      <a:pPr algn="l">
                        <a:lnSpc>
                          <a:spcPts val="905"/>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998855" algn="l">
                        <a:lnSpc>
                          <a:spcPct val="119000"/>
                        </a:lnSpc>
                      </a:pPr>
                      <a:r>
                        <a:rPr lang="en-US" altLang="zh-CN" sz="2400" spc="-1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gpt-4o</a:t>
                      </a:r>
                      <a:r>
                        <a:rPr lang="en-US" altLang="zh-CN" sz="2400" spc="-5" dirty="0">
                          <a:solidFill>
                            <a:schemeClr val="tx1">
                              <a:lumMod val="95000"/>
                              <a:lumOff val="5000"/>
                            </a:schemeClr>
                          </a:solidFill>
                          <a:latin typeface="Times New Roman Regular" panose="02020503050405090304" charset="0"/>
                          <a:cs typeface="Times New Roman Regular" panose="02020503050405090304" charset="0"/>
                        </a:rPr>
                        <a:t> </a:t>
                      </a:r>
                      <a:r>
                        <a:rPr lang="en-US" altLang="zh-CN" sz="2400" spc="-1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mini</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l">
                        <a:lnSpc>
                          <a:spcPts val="905"/>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579245" algn="l">
                        <a:lnSpc>
                          <a:spcPct val="119000"/>
                        </a:lnSpc>
                      </a:pPr>
                      <a:r>
                        <a:rPr lang="en-US" altLang="zh-CN" sz="2400" spc="-3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12</a:t>
                      </a:r>
                      <a:r>
                        <a:rPr lang="en-US" altLang="zh-CN" sz="2400" spc="-2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8k</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l">
                        <a:lnSpc>
                          <a:spcPts val="905"/>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010285"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202</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3.10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730757">
                <a:tc>
                  <a:txBody>
                    <a:bodyPr/>
                    <a:lstStyle/>
                    <a:p>
                      <a:pPr algn="l">
                        <a:lnSpc>
                          <a:spcPts val="115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584325" algn="l">
                        <a:lnSpc>
                          <a:spcPct val="119000"/>
                        </a:lnSpc>
                      </a:pPr>
                      <a:r>
                        <a:rPr lang="en-US" altLang="zh-CN" sz="2400" spc="-6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o1</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tc>
                  <a:txBody>
                    <a:bodyPr/>
                    <a:lstStyle/>
                    <a:p>
                      <a:pPr algn="l">
                        <a:lnSpc>
                          <a:spcPts val="115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579245" algn="l">
                        <a:lnSpc>
                          <a:spcPct val="119000"/>
                        </a:lnSpc>
                      </a:pPr>
                      <a:r>
                        <a:rPr lang="en-US" altLang="zh-CN" sz="2400" spc="-3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12</a:t>
                      </a:r>
                      <a:r>
                        <a:rPr lang="en-US" altLang="zh-CN" sz="2400" spc="-2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8k</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tc>
                  <a:txBody>
                    <a:bodyPr/>
                    <a:lstStyle/>
                    <a:p>
                      <a:pPr algn="l">
                        <a:lnSpc>
                          <a:spcPts val="115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010285"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202</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3.10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extLst>
                  <a:ext uri="{0D108BD9-81ED-4DB2-BD59-A6C34878D82A}">
                    <a16:rowId xmlns:a16="http://schemas.microsoft.com/office/drawing/2014/main" val="10003"/>
                  </a:ext>
                </a:extLst>
              </a:tr>
              <a:tr h="668401">
                <a:tc>
                  <a:txBody>
                    <a:bodyPr/>
                    <a:lstStyle/>
                    <a:p>
                      <a:pPr algn="l">
                        <a:lnSpc>
                          <a:spcPts val="91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253490"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o1</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-mini</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l">
                        <a:lnSpc>
                          <a:spcPts val="91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579245" algn="l">
                        <a:lnSpc>
                          <a:spcPct val="119000"/>
                        </a:lnSpc>
                      </a:pPr>
                      <a:r>
                        <a:rPr lang="en-US" altLang="zh-CN" sz="2400" spc="-3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12</a:t>
                      </a:r>
                      <a:r>
                        <a:rPr lang="en-US" altLang="zh-CN" sz="2400" spc="-2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8k</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gn="l">
                        <a:lnSpc>
                          <a:spcPts val="910"/>
                        </a:lnSpc>
                      </a:pPr>
                      <a:endParaRPr lang="en-US" dirty="0">
                        <a:solidFill>
                          <a:schemeClr val="tx1">
                            <a:lumMod val="95000"/>
                            <a:lumOff val="5000"/>
                          </a:schemeClr>
                        </a:solidFill>
                        <a:latin typeface="Times New Roman Regular" panose="02020503050405090304" charset="0"/>
                        <a:cs typeface="Times New Roman Regular" panose="02020503050405090304" charset="0"/>
                      </a:endParaRPr>
                    </a:p>
                    <a:p>
                      <a:pPr marL="0" indent="1010285" algn="l">
                        <a:lnSpc>
                          <a:spcPct val="119000"/>
                        </a:lnSpc>
                      </a:pPr>
                      <a:r>
                        <a:rPr lang="en-US" altLang="zh-CN" sz="2400" spc="-20"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202</a:t>
                      </a:r>
                      <a:r>
                        <a:rPr lang="en-US" altLang="zh-CN" sz="2400" spc="-15" dirty="0">
                          <a:solidFill>
                            <a:schemeClr val="tx1">
                              <a:lumMod val="95000"/>
                              <a:lumOff val="5000"/>
                            </a:schemeClr>
                          </a:solidFill>
                          <a:latin typeface="Times New Roman Regular" panose="02020503050405090304" charset="0"/>
                          <a:ea typeface="Arial" panose="020B0604020202090204"/>
                          <a:cs typeface="Times New Roman Regular" panose="02020503050405090304" charset="0"/>
                        </a:rPr>
                        <a:t>3.10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9D812223-C4F7-EA1E-948D-415CD517071A}"/>
              </a:ext>
            </a:extLst>
          </p:cNvPr>
          <p:cNvSpPr txBox="1"/>
          <p:nvPr/>
        </p:nvSpPr>
        <p:spPr>
          <a:xfrm>
            <a:off x="567571" y="5745158"/>
            <a:ext cx="5926944" cy="1341906"/>
          </a:xfrm>
          <a:prstGeom prst="rect">
            <a:avLst/>
          </a:prstGeom>
          <a:noFill/>
        </p:spPr>
        <p:txBody>
          <a:bodyPr wrap="none" rtlCol="0">
            <a:spAutoFit/>
          </a:bodyPr>
          <a:lstStyle/>
          <a:p>
            <a:pPr marL="0" indent="748665" algn="l">
              <a:lnSpc>
                <a:spcPct val="95000"/>
              </a:lnSpc>
            </a:pPr>
            <a:r>
              <a:rPr lang="en-US" altLang="zh-CN" sz="2800" spc="-5" dirty="0">
                <a:solidFill>
                  <a:srgbClr val="FF0000"/>
                </a:solidFill>
                <a:latin typeface="Times New Roman Regular" panose="02020503050405090304" charset="0"/>
                <a:ea typeface="Arial" panose="020B0604020202090204"/>
                <a:cs typeface="Times New Roman Regular" panose="02020503050405090304" charset="0"/>
              </a:rPr>
              <a:t>1000 token 500 </a:t>
            </a:r>
            <a:r>
              <a:rPr lang="en-US" altLang="zh-CN" sz="2800" spc="-10" dirty="0">
                <a:solidFill>
                  <a:srgbClr val="FF0000"/>
                </a:solidFill>
                <a:latin typeface="Times New Roman Regular" panose="02020503050405090304" charset="0"/>
                <a:ea typeface="Arial" panose="020B0604020202090204"/>
                <a:cs typeface="Times New Roman Regular" panose="02020503050405090304" charset="0"/>
              </a:rPr>
              <a:t>Chinese characters</a:t>
            </a:r>
          </a:p>
          <a:p>
            <a:pPr marL="0" indent="748665" algn="l">
              <a:lnSpc>
                <a:spcPct val="95000"/>
              </a:lnSpc>
            </a:pPr>
            <a:r>
              <a:rPr lang="en-US" altLang="zh-CN" sz="2800" spc="-10" dirty="0">
                <a:solidFill>
                  <a:srgbClr val="FF0000"/>
                </a:solidFill>
                <a:latin typeface="Times New Roman Regular" panose="02020503050405090304" charset="0"/>
                <a:ea typeface="Arial" panose="020B0604020202090204"/>
                <a:cs typeface="Times New Roman Regular" panose="02020503050405090304" charset="0"/>
              </a:rPr>
              <a:t>1000 token 750 </a:t>
            </a:r>
            <a:r>
              <a:rPr lang="en-US" altLang="zh-CN" sz="2800" spc="-5" dirty="0">
                <a:solidFill>
                  <a:srgbClr val="FF0000"/>
                </a:solidFill>
                <a:latin typeface="Times New Roman Regular" panose="02020503050405090304" charset="0"/>
                <a:ea typeface="宋体"/>
                <a:cs typeface="Times New Roman Regular" panose="02020503050405090304" charset="0"/>
              </a:rPr>
              <a:t>English words</a:t>
            </a:r>
          </a:p>
          <a:p>
            <a:endParaRPr lang="en-US" sz="2800" dirty="0"/>
          </a:p>
        </p:txBody>
      </p:sp>
      <p:sp>
        <p:nvSpPr>
          <p:cNvPr id="7" name="TextBox 6">
            <a:extLst>
              <a:ext uri="{FF2B5EF4-FFF2-40B4-BE49-F238E27FC236}">
                <a16:creationId xmlns:a16="http://schemas.microsoft.com/office/drawing/2014/main" id="{1745ECC5-F082-1A74-5C86-87E06B5D5FBA}"/>
              </a:ext>
            </a:extLst>
          </p:cNvPr>
          <p:cNvSpPr txBox="1"/>
          <p:nvPr/>
        </p:nvSpPr>
        <p:spPr>
          <a:xfrm>
            <a:off x="7221597" y="5626990"/>
            <a:ext cx="6400800" cy="523220"/>
          </a:xfrm>
          <a:prstGeom prst="rect">
            <a:avLst/>
          </a:prstGeom>
          <a:noFill/>
        </p:spPr>
        <p:txBody>
          <a:bodyPr wrap="square">
            <a:spAutoFit/>
          </a:bodyPr>
          <a:lstStyle/>
          <a:p>
            <a:r>
              <a:rPr lang="en-US" altLang="zh-CN" sz="2800" b="1" spc="-25" dirty="0">
                <a:solidFill>
                  <a:srgbClr val="FF0000"/>
                </a:solidFill>
                <a:latin typeface="Times New Roman Regular" panose="02020503050405090304" charset="0"/>
                <a:ea typeface="Arial" panose="020B0604020202090204"/>
                <a:cs typeface="Times New Roman Regular" panose="02020503050405090304" charset="0"/>
              </a:rPr>
              <a:t>(60k Chinese Characters)</a:t>
            </a:r>
            <a:endParaRPr lang="en-US" sz="2800" b="1" dirty="0"/>
          </a:p>
        </p:txBody>
      </p:sp>
      <p:cxnSp>
        <p:nvCxnSpPr>
          <p:cNvPr id="8" name="Straight Arrow Connector 7">
            <a:extLst>
              <a:ext uri="{FF2B5EF4-FFF2-40B4-BE49-F238E27FC236}">
                <a16:creationId xmlns:a16="http://schemas.microsoft.com/office/drawing/2014/main" id="{817127AD-44C6-1440-3A70-93EBEB4B9071}"/>
              </a:ext>
            </a:extLst>
          </p:cNvPr>
          <p:cNvCxnSpPr/>
          <p:nvPr/>
        </p:nvCxnSpPr>
        <p:spPr>
          <a:xfrm>
            <a:off x="6494515" y="5031109"/>
            <a:ext cx="986590" cy="545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4379598"/>
      </p:ext>
    </p:extLst>
  </p:cSld>
  <p:clrMapOvr>
    <a:masterClrMapping/>
  </p:clrMapOvr>
  <mc:AlternateContent xmlns:mc="http://schemas.openxmlformats.org/markup-compatibility/2006" xmlns:p14="http://schemas.microsoft.com/office/powerpoint/2010/main">
    <mc:Choice Requires="p14">
      <p:transition spd="slow" p14:dur="2000" advTm="53532"/>
    </mc:Choice>
    <mc:Fallback xmlns="">
      <p:transition spd="slow" advTm="5353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FFB17-B3F7-327D-BBEE-0C030E8ED36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B22A89-5EE5-C6A9-323B-6444482758E4}"/>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6539433E-FC79-437B-9BB7-E71E23430B26}"/>
              </a:ext>
            </a:extLst>
          </p:cNvPr>
          <p:cNvSpPr txBox="1"/>
          <p:nvPr/>
        </p:nvSpPr>
        <p:spPr>
          <a:xfrm>
            <a:off x="294048" y="1003606"/>
            <a:ext cx="11560554"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solidFill>
                  <a:schemeClr val="accent6">
                    <a:lumMod val="75000"/>
                  </a:schemeClr>
                </a:solidFill>
              </a:rPr>
              <a:t>There</a:t>
            </a:r>
            <a:r>
              <a:rPr lang="zh-CN" altLang="en-US" sz="2800" b="1" dirty="0">
                <a:solidFill>
                  <a:schemeClr val="accent6">
                    <a:lumMod val="75000"/>
                  </a:schemeClr>
                </a:solidFill>
              </a:rPr>
              <a:t> </a:t>
            </a:r>
            <a:r>
              <a:rPr lang="en-US" altLang="zh-CN" sz="2800" b="1" dirty="0">
                <a:solidFill>
                  <a:schemeClr val="accent6">
                    <a:lumMod val="75000"/>
                  </a:schemeClr>
                </a:solidFill>
              </a:rPr>
              <a:t>is</a:t>
            </a:r>
            <a:r>
              <a:rPr lang="zh-CN" altLang="en-US" sz="2800" b="1" dirty="0">
                <a:solidFill>
                  <a:schemeClr val="accent6">
                    <a:lumMod val="75000"/>
                  </a:schemeClr>
                </a:solidFill>
              </a:rPr>
              <a:t> </a:t>
            </a:r>
            <a:r>
              <a:rPr lang="en-US" altLang="zh-CN" sz="2800" b="1" dirty="0">
                <a:solidFill>
                  <a:schemeClr val="accent6">
                    <a:lumMod val="75000"/>
                  </a:schemeClr>
                </a:solidFill>
              </a:rPr>
              <a:t>attention</a:t>
            </a:r>
            <a:r>
              <a:rPr lang="zh-CN" altLang="en-US" sz="2800" b="1" dirty="0">
                <a:solidFill>
                  <a:schemeClr val="accent6">
                    <a:lumMod val="75000"/>
                  </a:schemeClr>
                </a:solidFill>
              </a:rPr>
              <a:t> </a:t>
            </a:r>
            <a:r>
              <a:rPr lang="en-US" altLang="zh-CN" sz="2800" b="1" dirty="0">
                <a:solidFill>
                  <a:schemeClr val="accent6">
                    <a:lumMod val="75000"/>
                  </a:schemeClr>
                </a:solidFill>
              </a:rPr>
              <a:t>span</a:t>
            </a:r>
            <a:r>
              <a:rPr lang="zh-CN" altLang="en-US" sz="2800" b="1" dirty="0">
                <a:solidFill>
                  <a:schemeClr val="accent6">
                    <a:lumMod val="75000"/>
                  </a:schemeClr>
                </a:solidFill>
              </a:rPr>
              <a:t> </a:t>
            </a:r>
            <a:r>
              <a:rPr lang="en-US" altLang="zh-CN" sz="2800" b="1" dirty="0">
                <a:solidFill>
                  <a:schemeClr val="accent6">
                    <a:lumMod val="75000"/>
                  </a:schemeClr>
                </a:solidFill>
              </a:rPr>
              <a:t>/</a:t>
            </a:r>
            <a:r>
              <a:rPr lang="zh-CN" altLang="en-US" sz="2800" b="1" dirty="0">
                <a:solidFill>
                  <a:schemeClr val="accent6">
                    <a:lumMod val="75000"/>
                  </a:schemeClr>
                </a:solidFill>
              </a:rPr>
              <a:t> </a:t>
            </a:r>
            <a:r>
              <a:rPr lang="en-US" altLang="zh-CN" sz="2800" b="1" dirty="0">
                <a:solidFill>
                  <a:schemeClr val="accent6">
                    <a:lumMod val="75000"/>
                  </a:schemeClr>
                </a:solidFill>
              </a:rPr>
              <a:t>context</a:t>
            </a:r>
            <a:r>
              <a:rPr lang="zh-CN" altLang="en-US" sz="2800" b="1" dirty="0">
                <a:solidFill>
                  <a:schemeClr val="accent6">
                    <a:lumMod val="75000"/>
                  </a:schemeClr>
                </a:solidFill>
              </a:rPr>
              <a:t> </a:t>
            </a:r>
            <a:r>
              <a:rPr lang="en-US" altLang="zh-CN" sz="2800" b="1" dirty="0">
                <a:solidFill>
                  <a:schemeClr val="accent6">
                    <a:lumMod val="75000"/>
                  </a:schemeClr>
                </a:solidFill>
              </a:rPr>
              <a:t>window</a:t>
            </a:r>
            <a:r>
              <a:rPr lang="zh-CN" altLang="en-US" sz="2800" b="1" dirty="0">
                <a:solidFill>
                  <a:schemeClr val="accent6">
                    <a:lumMod val="75000"/>
                  </a:schemeClr>
                </a:solidFill>
              </a:rPr>
              <a:t> </a:t>
            </a:r>
            <a:r>
              <a:rPr lang="en-US" altLang="zh-CN" sz="2800" b="1" dirty="0">
                <a:solidFill>
                  <a:schemeClr val="accent6">
                    <a:lumMod val="75000"/>
                  </a:schemeClr>
                </a:solidFill>
              </a:rPr>
              <a:t>size</a:t>
            </a:r>
            <a:r>
              <a:rPr lang="zh-CN" altLang="en-US" sz="2800" b="1" dirty="0">
                <a:solidFill>
                  <a:schemeClr val="accent6">
                    <a:lumMod val="75000"/>
                  </a:schemeClr>
                </a:solidFill>
              </a:rPr>
              <a:t> </a:t>
            </a:r>
            <a:r>
              <a:rPr lang="en-US" altLang="zh-CN" sz="2800" b="1" dirty="0">
                <a:solidFill>
                  <a:schemeClr val="accent6">
                    <a:lumMod val="75000"/>
                  </a:schemeClr>
                </a:solidFill>
              </a:rPr>
              <a:t>limit.</a:t>
            </a:r>
            <a:r>
              <a:rPr lang="zh-CN" altLang="en-US" sz="2800" b="1" dirty="0">
                <a:solidFill>
                  <a:schemeClr val="accent6">
                    <a:lumMod val="75000"/>
                  </a:schemeClr>
                </a:solidFill>
              </a:rPr>
              <a:t> </a:t>
            </a:r>
            <a:r>
              <a:rPr lang="en-US" altLang="zh-CN" sz="2800" b="1" dirty="0">
                <a:solidFill>
                  <a:schemeClr val="accent6">
                    <a:lumMod val="75000"/>
                  </a:schemeClr>
                </a:solidFill>
              </a:rPr>
              <a:t>(60k Chinese Characters</a:t>
            </a:r>
            <a:r>
              <a:rPr lang="zh-CN" altLang="en-US" sz="2800" b="1" dirty="0">
                <a:solidFill>
                  <a:schemeClr val="accent6">
                    <a:lumMod val="75000"/>
                  </a:schemeClr>
                </a:solidFill>
              </a:rPr>
              <a:t> </a:t>
            </a:r>
            <a:r>
              <a:rPr lang="en-US" altLang="zh-CN" sz="2800" b="1" dirty="0">
                <a:solidFill>
                  <a:schemeClr val="accent6">
                    <a:lumMod val="75000"/>
                  </a:schemeClr>
                </a:solidFill>
              </a:rPr>
              <a:t>for</a:t>
            </a:r>
            <a:r>
              <a:rPr lang="zh-CN" altLang="en-US" sz="2800" b="1" dirty="0">
                <a:solidFill>
                  <a:schemeClr val="accent6">
                    <a:lumMod val="75000"/>
                  </a:schemeClr>
                </a:solidFill>
              </a:rPr>
              <a:t> </a:t>
            </a:r>
            <a:r>
              <a:rPr lang="en-US" altLang="zh-CN" sz="2800" b="1" dirty="0">
                <a:solidFill>
                  <a:schemeClr val="accent6">
                    <a:lumMod val="75000"/>
                  </a:schemeClr>
                </a:solidFill>
              </a:rPr>
              <a:t>GPT)</a:t>
            </a:r>
            <a:r>
              <a:rPr lang="zh-CN" altLang="en-US" sz="2800" b="1" dirty="0">
                <a:solidFill>
                  <a:schemeClr val="accent6">
                    <a:lumMod val="75000"/>
                  </a:schemeClr>
                </a:solidFill>
              </a:rPr>
              <a:t>  </a:t>
            </a:r>
            <a:endParaRPr lang="en-US" sz="2800" b="1" dirty="0">
              <a:solidFill>
                <a:schemeClr val="accent6">
                  <a:lumMod val="75000"/>
                </a:schemeClr>
              </a:solidFill>
            </a:endParaRPr>
          </a:p>
        </p:txBody>
      </p:sp>
      <p:sp>
        <p:nvSpPr>
          <p:cNvPr id="9" name="文本框 2">
            <a:extLst>
              <a:ext uri="{FF2B5EF4-FFF2-40B4-BE49-F238E27FC236}">
                <a16:creationId xmlns:a16="http://schemas.microsoft.com/office/drawing/2014/main" id="{D6BCAE53-D1D1-E11E-83E6-0C0C6F3234DA}"/>
              </a:ext>
            </a:extLst>
          </p:cNvPr>
          <p:cNvSpPr txBox="1"/>
          <p:nvPr/>
        </p:nvSpPr>
        <p:spPr>
          <a:xfrm>
            <a:off x="836133" y="1905506"/>
            <a:ext cx="11113416" cy="3847207"/>
          </a:xfrm>
          <a:prstGeom prst="rect">
            <a:avLst/>
          </a:prstGeom>
          <a:noFill/>
        </p:spPr>
        <p:txBody>
          <a:bodyPr wrap="square" rtlCol="0">
            <a:spAutoFit/>
          </a:bodyPr>
          <a:lstStyle/>
          <a:p>
            <a:pPr marL="342900" indent="-342900">
              <a:lnSpc>
                <a:spcPct val="100000"/>
              </a:lnSpc>
              <a:buAutoNum type="arabicPeriod"/>
            </a:pPr>
            <a:endParaRPr lang="en-US" altLang="zh-CN" sz="2400" dirty="0">
              <a:latin typeface="Times New Roman Regular" panose="02020503050405090304" charset="0"/>
              <a:cs typeface="Times New Roman Regular" panose="02020503050405090304" charset="0"/>
            </a:endParaRPr>
          </a:p>
          <a:p>
            <a:pPr marL="342900" indent="-342900">
              <a:lnSpc>
                <a:spcPct val="100000"/>
              </a:lnSpc>
              <a:buFont typeface="Arial" panose="020B0604020202020204" pitchFamily="34" charset="0"/>
              <a:buChar char="•"/>
            </a:pPr>
            <a:r>
              <a:rPr lang="en-US" altLang="zh-CN" sz="2800" dirty="0">
                <a:latin typeface="Times New Roman Regular" panose="02020503050405090304" charset="0"/>
                <a:cs typeface="Times New Roman Regular" panose="02020503050405090304" charset="0"/>
                <a:sym typeface="+mn-ea"/>
              </a:rPr>
              <a:t>In a long conversation(&gt;60k), only the most recent 60k will be taken</a:t>
            </a:r>
            <a:r>
              <a:rPr lang="zh-CN" altLang="en-US" sz="2800" dirty="0">
                <a:latin typeface="Times New Roman Regular" panose="02020503050405090304" charset="0"/>
                <a:cs typeface="Times New Roman Regular" panose="02020503050405090304" charset="0"/>
                <a:sym typeface="+mn-ea"/>
              </a:rPr>
              <a:t> </a:t>
            </a:r>
            <a:r>
              <a:rPr lang="en-US" altLang="zh-CN" sz="2800" dirty="0">
                <a:latin typeface="Times New Roman Regular" panose="02020503050405090304" charset="0"/>
                <a:cs typeface="Times New Roman Regular" panose="02020503050405090304" charset="0"/>
                <a:sym typeface="+mn-ea"/>
              </a:rPr>
              <a:t>into</a:t>
            </a:r>
            <a:r>
              <a:rPr lang="zh-CN" altLang="en-US" sz="2800" dirty="0">
                <a:latin typeface="Times New Roman Regular" panose="02020503050405090304" charset="0"/>
                <a:cs typeface="Times New Roman Regular" panose="02020503050405090304" charset="0"/>
                <a:sym typeface="+mn-ea"/>
              </a:rPr>
              <a:t> </a:t>
            </a:r>
            <a:r>
              <a:rPr lang="en-US" altLang="zh-CN" sz="2800" dirty="0">
                <a:latin typeface="Times New Roman Regular" panose="02020503050405090304" charset="0"/>
                <a:cs typeface="Times New Roman Regular" panose="02020503050405090304" charset="0"/>
                <a:sym typeface="+mn-ea"/>
              </a:rPr>
              <a:t>account.</a:t>
            </a:r>
          </a:p>
          <a:p>
            <a:pPr marL="342900" indent="-342900">
              <a:lnSpc>
                <a:spcPct val="100000"/>
              </a:lnSpc>
              <a:buAutoNum type="arabicPeriod"/>
            </a:pPr>
            <a:endParaRPr lang="en-US" altLang="zh-CN" sz="2800" dirty="0">
              <a:latin typeface="Times New Roman Regular" panose="02020503050405090304" charset="0"/>
              <a:cs typeface="Times New Roman Regular" panose="02020503050405090304" charset="0"/>
            </a:endParaRPr>
          </a:p>
          <a:p>
            <a:pPr marL="342900" indent="-342900">
              <a:lnSpc>
                <a:spcPct val="100000"/>
              </a:lnSpc>
              <a:buFont typeface="Arial" panose="020B0604020202020204" pitchFamily="34" charset="0"/>
              <a:buChar char="•"/>
            </a:pPr>
            <a:r>
              <a:rPr lang="en-US" altLang="zh-CN" sz="2800" dirty="0">
                <a:latin typeface="Times New Roman Regular" panose="02020503050405090304" charset="0"/>
                <a:cs typeface="Times New Roman Regular" panose="02020503050405090304" charset="0"/>
                <a:sym typeface="+mn-ea"/>
              </a:rPr>
              <a:t>Conversations can continue from saved chat history.</a:t>
            </a:r>
          </a:p>
          <a:p>
            <a:pPr marL="342900" indent="-342900">
              <a:lnSpc>
                <a:spcPct val="100000"/>
              </a:lnSpc>
              <a:buAutoNum type="arabicPeriod"/>
            </a:pPr>
            <a:endParaRPr lang="en-US" altLang="zh-CN" sz="2800" dirty="0">
              <a:latin typeface="Times New Roman Regular" panose="02020503050405090304" charset="0"/>
              <a:cs typeface="Times New Roman Regular" panose="02020503050405090304" charset="0"/>
            </a:endParaRPr>
          </a:p>
          <a:p>
            <a:pPr marL="342900" indent="-342900">
              <a:lnSpc>
                <a:spcPct val="100000"/>
              </a:lnSpc>
              <a:buFont typeface="Arial" panose="020B0604020202020204" pitchFamily="34" charset="0"/>
              <a:buChar char="•"/>
            </a:pPr>
            <a:r>
              <a:rPr lang="en-US" altLang="zh-CN" sz="2800" dirty="0">
                <a:latin typeface="Times New Roman Regular" panose="02020503050405090304" charset="0"/>
                <a:cs typeface="Times New Roman Regular" panose="02020503050405090304" charset="0"/>
                <a:sym typeface="+mn-ea"/>
              </a:rPr>
              <a:t>When starting a new topic, it might</a:t>
            </a:r>
            <a:r>
              <a:rPr lang="zh-CN" altLang="en-US" sz="2800" dirty="0">
                <a:latin typeface="Times New Roman Regular" panose="02020503050405090304" charset="0"/>
                <a:cs typeface="Times New Roman Regular" panose="02020503050405090304" charset="0"/>
                <a:sym typeface="+mn-ea"/>
              </a:rPr>
              <a:t> </a:t>
            </a:r>
            <a:r>
              <a:rPr lang="en-US" altLang="zh-CN" sz="2800" dirty="0">
                <a:latin typeface="Times New Roman Regular" panose="02020503050405090304" charset="0"/>
                <a:cs typeface="Times New Roman Regular" panose="02020503050405090304" charset="0"/>
                <a:sym typeface="+mn-ea"/>
              </a:rPr>
              <a:t>be</a:t>
            </a:r>
            <a:r>
              <a:rPr lang="zh-CN" altLang="en-US" sz="2800" dirty="0">
                <a:latin typeface="Times New Roman Regular" panose="02020503050405090304" charset="0"/>
                <a:cs typeface="Times New Roman Regular" panose="02020503050405090304" charset="0"/>
                <a:sym typeface="+mn-ea"/>
              </a:rPr>
              <a:t> </a:t>
            </a:r>
            <a:r>
              <a:rPr lang="en-US" altLang="zh-CN" sz="2800" dirty="0">
                <a:latin typeface="Times New Roman Regular" panose="02020503050405090304" charset="0"/>
                <a:cs typeface="Times New Roman Regular" panose="02020503050405090304" charset="0"/>
                <a:sym typeface="+mn-ea"/>
              </a:rPr>
              <a:t>better</a:t>
            </a:r>
            <a:r>
              <a:rPr lang="zh-CN" altLang="en-US" sz="2800" dirty="0">
                <a:latin typeface="Times New Roman Regular" panose="02020503050405090304" charset="0"/>
                <a:cs typeface="Times New Roman Regular" panose="02020503050405090304" charset="0"/>
                <a:sym typeface="+mn-ea"/>
              </a:rPr>
              <a:t> </a:t>
            </a:r>
            <a:r>
              <a:rPr lang="en-US" altLang="zh-CN" sz="2800" dirty="0">
                <a:latin typeface="Times New Roman Regular" panose="02020503050405090304" charset="0"/>
                <a:cs typeface="Times New Roman Regular" panose="02020503050405090304" charset="0"/>
                <a:sym typeface="+mn-ea"/>
              </a:rPr>
              <a:t>to open a new session to avoid associating unrelated content from previous discussions.</a:t>
            </a:r>
            <a:endParaRPr lang="en-US" altLang="zh-CN" sz="2800" dirty="0">
              <a:latin typeface="Times New Roman Regular" panose="02020503050405090304" charset="0"/>
              <a:cs typeface="Times New Roman Regular" panose="02020503050405090304" charset="0"/>
            </a:endParaRPr>
          </a:p>
          <a:p>
            <a:endParaRPr lang="zh-CN" altLang="en-US" sz="2400" dirty="0">
              <a:latin typeface="Times New Roman Regular" panose="02020503050405090304" charset="0"/>
              <a:cs typeface="Times New Roman Regular" panose="02020503050405090304" charset="0"/>
            </a:endParaRPr>
          </a:p>
        </p:txBody>
      </p:sp>
    </p:spTree>
    <p:extLst>
      <p:ext uri="{BB962C8B-B14F-4D97-AF65-F5344CB8AC3E}">
        <p14:creationId xmlns:p14="http://schemas.microsoft.com/office/powerpoint/2010/main" val="1537190639"/>
      </p:ext>
    </p:extLst>
  </p:cSld>
  <p:clrMapOvr>
    <a:masterClrMapping/>
  </p:clrMapOvr>
  <mc:AlternateContent xmlns:mc="http://schemas.openxmlformats.org/markup-compatibility/2006" xmlns:p14="http://schemas.microsoft.com/office/powerpoint/2010/main">
    <mc:Choice Requires="p14">
      <p:transition spd="slow" p14:dur="2000" advTm="72490"/>
    </mc:Choice>
    <mc:Fallback xmlns="">
      <p:transition spd="slow" advTm="7249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9597D-9BD6-719F-DA2A-2462293043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3531E2-23D2-F39A-2013-19EA38540858}"/>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2" name="TextBox 1">
            <a:extLst>
              <a:ext uri="{FF2B5EF4-FFF2-40B4-BE49-F238E27FC236}">
                <a16:creationId xmlns:a16="http://schemas.microsoft.com/office/drawing/2014/main" id="{4DEE79EB-D369-CD82-E299-24786B889AED}"/>
              </a:ext>
            </a:extLst>
          </p:cNvPr>
          <p:cNvSpPr txBox="1"/>
          <p:nvPr/>
        </p:nvSpPr>
        <p:spPr>
          <a:xfrm>
            <a:off x="345709" y="941244"/>
            <a:ext cx="8851910"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solidFill>
                  <a:schemeClr val="accent6">
                    <a:lumMod val="75000"/>
                  </a:schemeClr>
                </a:solidFill>
              </a:rPr>
              <a:t>There</a:t>
            </a:r>
            <a:r>
              <a:rPr lang="zh-CN" altLang="en-US" sz="2800" b="1" dirty="0">
                <a:solidFill>
                  <a:schemeClr val="accent6">
                    <a:lumMod val="75000"/>
                  </a:schemeClr>
                </a:solidFill>
              </a:rPr>
              <a:t> </a:t>
            </a:r>
            <a:r>
              <a:rPr lang="en-US" altLang="zh-CN" sz="2800" b="1" dirty="0">
                <a:solidFill>
                  <a:schemeClr val="accent6">
                    <a:lumMod val="75000"/>
                  </a:schemeClr>
                </a:solidFill>
              </a:rPr>
              <a:t>is</a:t>
            </a:r>
            <a:r>
              <a:rPr lang="zh-CN" altLang="en-US" sz="2800" b="1" dirty="0">
                <a:solidFill>
                  <a:schemeClr val="accent6">
                    <a:lumMod val="75000"/>
                  </a:schemeClr>
                </a:solidFill>
              </a:rPr>
              <a:t> </a:t>
            </a:r>
            <a:r>
              <a:rPr lang="en-US" altLang="zh-CN" sz="2800" b="1" dirty="0">
                <a:solidFill>
                  <a:schemeClr val="accent6">
                    <a:lumMod val="75000"/>
                  </a:schemeClr>
                </a:solidFill>
              </a:rPr>
              <a:t>attention</a:t>
            </a:r>
            <a:r>
              <a:rPr lang="zh-CN" altLang="en-US" sz="2800" b="1" dirty="0">
                <a:solidFill>
                  <a:schemeClr val="accent6">
                    <a:lumMod val="75000"/>
                  </a:schemeClr>
                </a:solidFill>
              </a:rPr>
              <a:t> </a:t>
            </a:r>
            <a:r>
              <a:rPr lang="en-US" altLang="zh-CN" sz="2800" b="1" dirty="0">
                <a:solidFill>
                  <a:schemeClr val="accent6">
                    <a:lumMod val="75000"/>
                  </a:schemeClr>
                </a:solidFill>
              </a:rPr>
              <a:t>span</a:t>
            </a:r>
            <a:r>
              <a:rPr lang="zh-CN" altLang="en-US" sz="2800" b="1" dirty="0">
                <a:solidFill>
                  <a:schemeClr val="accent6">
                    <a:lumMod val="75000"/>
                  </a:schemeClr>
                </a:solidFill>
              </a:rPr>
              <a:t> </a:t>
            </a:r>
            <a:r>
              <a:rPr lang="en-US" altLang="zh-CN" sz="2800" b="1" dirty="0">
                <a:solidFill>
                  <a:schemeClr val="accent6">
                    <a:lumMod val="75000"/>
                  </a:schemeClr>
                </a:solidFill>
              </a:rPr>
              <a:t>/</a:t>
            </a:r>
            <a:r>
              <a:rPr lang="zh-CN" altLang="en-US" sz="2800" b="1" dirty="0">
                <a:solidFill>
                  <a:schemeClr val="accent6">
                    <a:lumMod val="75000"/>
                  </a:schemeClr>
                </a:solidFill>
              </a:rPr>
              <a:t> </a:t>
            </a:r>
            <a:r>
              <a:rPr lang="en-US" altLang="zh-CN" sz="2800" b="1" dirty="0">
                <a:solidFill>
                  <a:schemeClr val="accent6">
                    <a:lumMod val="75000"/>
                  </a:schemeClr>
                </a:solidFill>
              </a:rPr>
              <a:t>context</a:t>
            </a:r>
            <a:r>
              <a:rPr lang="zh-CN" altLang="en-US" sz="2800" b="1" dirty="0">
                <a:solidFill>
                  <a:schemeClr val="accent6">
                    <a:lumMod val="75000"/>
                  </a:schemeClr>
                </a:solidFill>
              </a:rPr>
              <a:t> </a:t>
            </a:r>
            <a:r>
              <a:rPr lang="en-US" altLang="zh-CN" sz="2800" b="1" dirty="0">
                <a:solidFill>
                  <a:schemeClr val="accent6">
                    <a:lumMod val="75000"/>
                  </a:schemeClr>
                </a:solidFill>
              </a:rPr>
              <a:t>window</a:t>
            </a:r>
            <a:r>
              <a:rPr lang="zh-CN" altLang="en-US" sz="2800" b="1" dirty="0">
                <a:solidFill>
                  <a:schemeClr val="accent6">
                    <a:lumMod val="75000"/>
                  </a:schemeClr>
                </a:solidFill>
              </a:rPr>
              <a:t> </a:t>
            </a:r>
            <a:r>
              <a:rPr lang="en-US" altLang="zh-CN" sz="2800" b="1" dirty="0">
                <a:solidFill>
                  <a:schemeClr val="accent6">
                    <a:lumMod val="75000"/>
                  </a:schemeClr>
                </a:solidFill>
              </a:rPr>
              <a:t>size</a:t>
            </a:r>
            <a:r>
              <a:rPr lang="zh-CN" altLang="en-US" sz="2800" b="1" dirty="0">
                <a:solidFill>
                  <a:schemeClr val="accent6">
                    <a:lumMod val="75000"/>
                  </a:schemeClr>
                </a:solidFill>
              </a:rPr>
              <a:t> </a:t>
            </a:r>
            <a:r>
              <a:rPr lang="en-US" altLang="zh-CN" sz="2800" b="1" dirty="0">
                <a:solidFill>
                  <a:schemeClr val="accent6">
                    <a:lumMod val="75000"/>
                  </a:schemeClr>
                </a:solidFill>
              </a:rPr>
              <a:t>limit.</a:t>
            </a:r>
            <a:r>
              <a:rPr lang="zh-CN" altLang="en-US" sz="2800" b="1" dirty="0">
                <a:solidFill>
                  <a:schemeClr val="accent6">
                    <a:lumMod val="75000"/>
                  </a:schemeClr>
                </a:solidFill>
              </a:rPr>
              <a:t>  </a:t>
            </a:r>
            <a:endParaRPr lang="en-US" sz="2800" b="1" dirty="0">
              <a:solidFill>
                <a:schemeClr val="accent6">
                  <a:lumMod val="75000"/>
                </a:schemeClr>
              </a:solidFill>
            </a:endParaRPr>
          </a:p>
        </p:txBody>
      </p:sp>
      <p:pic>
        <p:nvPicPr>
          <p:cNvPr id="11" name="Picture 10" descr="A screenshot of a chat&#10;&#10;AI-generated content may be incorrect.">
            <a:extLst>
              <a:ext uri="{FF2B5EF4-FFF2-40B4-BE49-F238E27FC236}">
                <a16:creationId xmlns:a16="http://schemas.microsoft.com/office/drawing/2014/main" id="{E3EFF71D-72B3-56AF-0FA4-F403B6F36FD6}"/>
              </a:ext>
            </a:extLst>
          </p:cNvPr>
          <p:cNvPicPr>
            <a:picLocks noChangeAspect="1"/>
          </p:cNvPicPr>
          <p:nvPr/>
        </p:nvPicPr>
        <p:blipFill>
          <a:blip r:embed="rId2"/>
          <a:stretch>
            <a:fillRect/>
          </a:stretch>
        </p:blipFill>
        <p:spPr>
          <a:xfrm>
            <a:off x="517256" y="1464464"/>
            <a:ext cx="7243484" cy="5183410"/>
          </a:xfrm>
          <a:prstGeom prst="rect">
            <a:avLst/>
          </a:prstGeom>
        </p:spPr>
      </p:pic>
      <p:sp>
        <p:nvSpPr>
          <p:cNvPr id="12" name="TextBox 11">
            <a:extLst>
              <a:ext uri="{FF2B5EF4-FFF2-40B4-BE49-F238E27FC236}">
                <a16:creationId xmlns:a16="http://schemas.microsoft.com/office/drawing/2014/main" id="{C7188568-B877-6E3F-E708-73CC08E4953A}"/>
              </a:ext>
            </a:extLst>
          </p:cNvPr>
          <p:cNvSpPr txBox="1"/>
          <p:nvPr/>
        </p:nvSpPr>
        <p:spPr>
          <a:xfrm>
            <a:off x="7932287" y="2717341"/>
            <a:ext cx="4153546"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Designed to remember your preferences and personal styles.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But if not relevant, can be a disturb as well. </a:t>
            </a:r>
          </a:p>
        </p:txBody>
      </p:sp>
    </p:spTree>
    <p:extLst>
      <p:ext uri="{BB962C8B-B14F-4D97-AF65-F5344CB8AC3E}">
        <p14:creationId xmlns:p14="http://schemas.microsoft.com/office/powerpoint/2010/main" val="54786192"/>
      </p:ext>
    </p:extLst>
  </p:cSld>
  <p:clrMapOvr>
    <a:masterClrMapping/>
  </p:clrMapOvr>
  <mc:AlternateContent xmlns:mc="http://schemas.openxmlformats.org/markup-compatibility/2006" xmlns:p14="http://schemas.microsoft.com/office/powerpoint/2010/main">
    <mc:Choice Requires="p14">
      <p:transition spd="slow" p14:dur="2000" advTm="71448"/>
    </mc:Choice>
    <mc:Fallback xmlns="">
      <p:transition spd="slow" advTm="7144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80DE-8397-E636-4F99-8CC2BA3170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FC78BC-4DA2-C964-805D-79017B78EE12}"/>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98A68E4A-3E3F-5C7B-2B17-1BBB41A0B963}"/>
              </a:ext>
            </a:extLst>
          </p:cNvPr>
          <p:cNvSpPr txBox="1"/>
          <p:nvPr/>
        </p:nvSpPr>
        <p:spPr>
          <a:xfrm>
            <a:off x="449030" y="1179622"/>
            <a:ext cx="9562875" cy="526297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Embedding</a:t>
            </a:r>
            <a:endParaRPr lang="en-US" sz="28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2800" dirty="0"/>
              <a:t>Chinese and English word embeddings are often close in multilingual models (GPT 4 yes, GPT 3 no).</a:t>
            </a:r>
          </a:p>
          <a:p>
            <a:pPr lvl="1"/>
            <a:endParaRPr lang="en-US" sz="2800" dirty="0"/>
          </a:p>
          <a:p>
            <a:pPr lvl="1">
              <a:buFont typeface="Arial" panose="020B0604020202020204" pitchFamily="34" charset="0"/>
              <a:buChar char="•"/>
            </a:pPr>
            <a:r>
              <a:rPr lang="en-US" sz="2800" dirty="0"/>
              <a:t>Multilingual models learn shared semantic structures across languages.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Closeness of embeddings depends on factors like: </a:t>
            </a:r>
          </a:p>
          <a:p>
            <a:pPr marL="1200150" lvl="2" indent="-285750">
              <a:buFont typeface="Arial" panose="020B0604020202020204" pitchFamily="34" charset="0"/>
              <a:buChar char="•"/>
            </a:pPr>
            <a:r>
              <a:rPr lang="en-US" sz="2800" dirty="0"/>
              <a:t>Quality of training data</a:t>
            </a:r>
          </a:p>
          <a:p>
            <a:pPr marL="1200150" lvl="2" indent="-285750">
              <a:buFont typeface="Arial" panose="020B0604020202020204" pitchFamily="34" charset="0"/>
              <a:buChar char="•"/>
            </a:pPr>
            <a:r>
              <a:rPr lang="en-US" sz="2800" dirty="0"/>
              <a:t>Model type (e.g., </a:t>
            </a:r>
            <a:r>
              <a:rPr lang="en-US" sz="2800" dirty="0" err="1"/>
              <a:t>mBERT</a:t>
            </a:r>
            <a:r>
              <a:rPr lang="en-US" sz="2800" dirty="0"/>
              <a:t>, XLM-R)</a:t>
            </a:r>
          </a:p>
          <a:p>
            <a:pPr marL="1200150" lvl="2" indent="-285750">
              <a:buFont typeface="Arial" panose="020B0604020202020204" pitchFamily="34" charset="0"/>
              <a:buChar char="•"/>
            </a:pPr>
            <a:r>
              <a:rPr lang="en-US" sz="2800" dirty="0"/>
              <a:t>Context in which words appear.</a:t>
            </a:r>
          </a:p>
          <a:p>
            <a:pPr marL="742950" lvl="1"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008679"/>
      </p:ext>
    </p:extLst>
  </p:cSld>
  <p:clrMapOvr>
    <a:masterClrMapping/>
  </p:clrMapOvr>
  <mc:AlternateContent xmlns:mc="http://schemas.openxmlformats.org/markup-compatibility/2006" xmlns:p14="http://schemas.microsoft.com/office/powerpoint/2010/main">
    <mc:Choice Requires="p14">
      <p:transition spd="slow" p14:dur="2000" advTm="4168"/>
    </mc:Choice>
    <mc:Fallback xmlns="">
      <p:transition spd="slow" advTm="416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8BD59-BEA2-E2EA-F839-F946BDA1A4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7C9AAC-8FF5-8081-922D-236623401D4C}"/>
              </a:ext>
            </a:extLst>
          </p:cNvPr>
          <p:cNvSpPr txBox="1"/>
          <p:nvPr/>
        </p:nvSpPr>
        <p:spPr>
          <a:xfrm>
            <a:off x="185560"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0EEA7B0F-0028-06B6-1820-39966BB5D6E6}"/>
              </a:ext>
            </a:extLst>
          </p:cNvPr>
          <p:cNvSpPr txBox="1"/>
          <p:nvPr/>
        </p:nvSpPr>
        <p:spPr>
          <a:xfrm>
            <a:off x="309546" y="703628"/>
            <a:ext cx="11696894" cy="6740307"/>
          </a:xfrm>
          <a:prstGeom prst="rect">
            <a:avLst/>
          </a:prstGeom>
          <a:noFill/>
        </p:spPr>
        <p:txBody>
          <a:bodyPr wrap="square" rtlCol="0">
            <a:spAutoFit/>
          </a:bodyPr>
          <a:lstStyle/>
          <a:p>
            <a:pPr marL="285750" indent="-285750">
              <a:buFont typeface="Arial" panose="020B0604020202020204" pitchFamily="34" charset="0"/>
              <a:buChar char="•"/>
            </a:pPr>
            <a:r>
              <a:rPr lang="en-US" altLang="zh-CN" sz="2700" dirty="0"/>
              <a:t>Multimodal</a:t>
            </a:r>
          </a:p>
          <a:p>
            <a:pPr marL="285750" indent="-285750">
              <a:buFont typeface="Arial" panose="020B0604020202020204" pitchFamily="34" charset="0"/>
              <a:buChar char="•"/>
            </a:pPr>
            <a:r>
              <a:rPr lang="en-US" sz="2700" dirty="0">
                <a:latin typeface="Arial" panose="020B0604020202020204" pitchFamily="34" charset="0"/>
                <a:cs typeface="Arial" panose="020B0604020202020204" pitchFamily="34" charset="0"/>
              </a:rPr>
              <a:t>Autoregressive Language Model</a:t>
            </a:r>
          </a:p>
          <a:p>
            <a:pPr marL="742950" lvl="1" indent="-285750">
              <a:buFont typeface="Arial" panose="020B0604020202020204" pitchFamily="34" charset="0"/>
              <a:buChar char="•"/>
            </a:pPr>
            <a:r>
              <a:rPr lang="en-US" altLang="zh-CN" sz="2700" dirty="0">
                <a:solidFill>
                  <a:schemeClr val="accent6">
                    <a:lumMod val="75000"/>
                  </a:schemeClr>
                </a:solidFill>
              </a:rPr>
              <a:t>Like</a:t>
            </a:r>
            <a:r>
              <a:rPr lang="zh-CN" altLang="en-US" sz="2700" dirty="0">
                <a:solidFill>
                  <a:schemeClr val="accent6">
                    <a:lumMod val="75000"/>
                  </a:schemeClr>
                </a:solidFill>
              </a:rPr>
              <a:t> </a:t>
            </a:r>
            <a:r>
              <a:rPr lang="en-US" altLang="zh-CN" sz="2700" dirty="0">
                <a:solidFill>
                  <a:schemeClr val="accent6">
                    <a:lumMod val="75000"/>
                  </a:schemeClr>
                </a:solidFill>
              </a:rPr>
              <a:t>a</a:t>
            </a:r>
            <a:r>
              <a:rPr lang="zh-CN" altLang="en-US" sz="2700" dirty="0">
                <a:solidFill>
                  <a:schemeClr val="accent6">
                    <a:lumMod val="75000"/>
                  </a:schemeClr>
                </a:solidFill>
              </a:rPr>
              <a:t> </a:t>
            </a:r>
            <a:r>
              <a:rPr lang="en-US" altLang="zh-CN" sz="2700" dirty="0">
                <a:solidFill>
                  <a:schemeClr val="accent6">
                    <a:lumMod val="75000"/>
                  </a:schemeClr>
                </a:solidFill>
              </a:rPr>
              <a:t>person</a:t>
            </a:r>
            <a:r>
              <a:rPr lang="zh-CN" altLang="en-US" sz="2700" dirty="0">
                <a:solidFill>
                  <a:schemeClr val="accent6">
                    <a:lumMod val="75000"/>
                  </a:schemeClr>
                </a:solidFill>
              </a:rPr>
              <a:t> </a:t>
            </a:r>
            <a:r>
              <a:rPr lang="en-US" altLang="zh-CN" sz="2700" dirty="0">
                <a:solidFill>
                  <a:schemeClr val="accent6">
                    <a:lumMod val="75000"/>
                  </a:schemeClr>
                </a:solidFill>
              </a:rPr>
              <a:t>who</a:t>
            </a:r>
            <a:r>
              <a:rPr lang="zh-CN" altLang="en-US" sz="2700" dirty="0">
                <a:solidFill>
                  <a:schemeClr val="accent6">
                    <a:lumMod val="75000"/>
                  </a:schemeClr>
                </a:solidFill>
              </a:rPr>
              <a:t> </a:t>
            </a:r>
            <a:r>
              <a:rPr lang="en-US" altLang="zh-CN" sz="2700" dirty="0">
                <a:solidFill>
                  <a:schemeClr val="accent6">
                    <a:lumMod val="75000"/>
                  </a:schemeClr>
                </a:solidFill>
              </a:rPr>
              <a:t>has</a:t>
            </a:r>
            <a:r>
              <a:rPr lang="zh-CN" altLang="en-US" sz="2700" dirty="0">
                <a:solidFill>
                  <a:schemeClr val="accent6">
                    <a:lumMod val="75000"/>
                  </a:schemeClr>
                </a:solidFill>
              </a:rPr>
              <a:t> </a:t>
            </a:r>
            <a:r>
              <a:rPr lang="en-US" altLang="zh-CN" sz="2700" dirty="0">
                <a:solidFill>
                  <a:schemeClr val="accent6">
                    <a:lumMod val="75000"/>
                  </a:schemeClr>
                </a:solidFill>
              </a:rPr>
              <a:t>read</a:t>
            </a:r>
            <a:r>
              <a:rPr lang="zh-CN" altLang="en-US" sz="2700" dirty="0">
                <a:solidFill>
                  <a:schemeClr val="accent6">
                    <a:lumMod val="75000"/>
                  </a:schemeClr>
                </a:solidFill>
              </a:rPr>
              <a:t> </a:t>
            </a:r>
            <a:r>
              <a:rPr lang="en-US" altLang="zh-CN" sz="2700" dirty="0">
                <a:solidFill>
                  <a:schemeClr val="accent6">
                    <a:lumMod val="75000"/>
                  </a:schemeClr>
                </a:solidFill>
              </a:rPr>
              <a:t>and</a:t>
            </a:r>
            <a:r>
              <a:rPr lang="zh-CN" altLang="en-US" sz="2700" dirty="0">
                <a:solidFill>
                  <a:schemeClr val="accent6">
                    <a:lumMod val="75000"/>
                  </a:schemeClr>
                </a:solidFill>
              </a:rPr>
              <a:t> </a:t>
            </a:r>
            <a:r>
              <a:rPr lang="en-US" altLang="zh-CN" sz="2700" dirty="0">
                <a:solidFill>
                  <a:schemeClr val="accent6">
                    <a:lumMod val="75000"/>
                  </a:schemeClr>
                </a:solidFill>
              </a:rPr>
              <a:t>learned</a:t>
            </a:r>
            <a:r>
              <a:rPr lang="zh-CN" altLang="en-US" sz="2700" dirty="0">
                <a:solidFill>
                  <a:schemeClr val="accent6">
                    <a:lumMod val="75000"/>
                  </a:schemeClr>
                </a:solidFill>
              </a:rPr>
              <a:t> </a:t>
            </a:r>
            <a:r>
              <a:rPr lang="en-US" altLang="zh-CN" sz="2700" dirty="0">
                <a:solidFill>
                  <a:schemeClr val="accent6">
                    <a:lumMod val="75000"/>
                  </a:schemeClr>
                </a:solidFill>
              </a:rPr>
              <a:t>nearly</a:t>
            </a:r>
            <a:r>
              <a:rPr lang="zh-CN" altLang="en-US" sz="2700" dirty="0">
                <a:solidFill>
                  <a:schemeClr val="accent6">
                    <a:lumMod val="75000"/>
                  </a:schemeClr>
                </a:solidFill>
              </a:rPr>
              <a:t> </a:t>
            </a:r>
            <a:r>
              <a:rPr lang="en-US" altLang="zh-CN" sz="2700" dirty="0">
                <a:solidFill>
                  <a:schemeClr val="accent6">
                    <a:lumMod val="75000"/>
                  </a:schemeClr>
                </a:solidFill>
              </a:rPr>
              <a:t>all</a:t>
            </a:r>
            <a:r>
              <a:rPr lang="zh-CN" altLang="en-US" sz="2700" dirty="0">
                <a:solidFill>
                  <a:schemeClr val="accent6">
                    <a:lumMod val="75000"/>
                  </a:schemeClr>
                </a:solidFill>
              </a:rPr>
              <a:t> </a:t>
            </a:r>
            <a:r>
              <a:rPr lang="en-US" altLang="zh-CN" sz="2700" dirty="0">
                <a:solidFill>
                  <a:schemeClr val="accent6">
                    <a:lumMod val="75000"/>
                  </a:schemeClr>
                </a:solidFill>
              </a:rPr>
              <a:t>the</a:t>
            </a:r>
            <a:r>
              <a:rPr lang="zh-CN" altLang="en-US" sz="2700" dirty="0">
                <a:solidFill>
                  <a:schemeClr val="accent6">
                    <a:lumMod val="75000"/>
                  </a:schemeClr>
                </a:solidFill>
              </a:rPr>
              <a:t> </a:t>
            </a:r>
            <a:r>
              <a:rPr lang="en-US" altLang="zh-CN" sz="2700" dirty="0">
                <a:solidFill>
                  <a:schemeClr val="accent6">
                    <a:lumMod val="75000"/>
                  </a:schemeClr>
                </a:solidFill>
              </a:rPr>
              <a:t>high</a:t>
            </a:r>
            <a:r>
              <a:rPr lang="zh-CN" altLang="en-US" sz="2700" dirty="0">
                <a:solidFill>
                  <a:schemeClr val="accent6">
                    <a:lumMod val="75000"/>
                  </a:schemeClr>
                </a:solidFill>
              </a:rPr>
              <a:t> </a:t>
            </a:r>
            <a:r>
              <a:rPr lang="en-US" altLang="zh-CN" sz="2700" dirty="0">
                <a:solidFill>
                  <a:schemeClr val="accent6">
                    <a:lumMod val="75000"/>
                  </a:schemeClr>
                </a:solidFill>
              </a:rPr>
              <a:t>quality</a:t>
            </a:r>
            <a:r>
              <a:rPr lang="zh-CN" altLang="en-US" sz="2700" dirty="0">
                <a:solidFill>
                  <a:schemeClr val="accent6">
                    <a:lumMod val="75000"/>
                  </a:schemeClr>
                </a:solidFill>
              </a:rPr>
              <a:t> </a:t>
            </a:r>
            <a:r>
              <a:rPr lang="en-US" altLang="zh-CN" sz="2700" dirty="0">
                <a:solidFill>
                  <a:schemeClr val="accent6">
                    <a:lumMod val="75000"/>
                  </a:schemeClr>
                </a:solidFill>
              </a:rPr>
              <a:t>available</a:t>
            </a:r>
            <a:r>
              <a:rPr lang="zh-CN" altLang="en-US" sz="2700" dirty="0">
                <a:solidFill>
                  <a:schemeClr val="accent6">
                    <a:lumMod val="75000"/>
                  </a:schemeClr>
                </a:solidFill>
              </a:rPr>
              <a:t> </a:t>
            </a:r>
            <a:r>
              <a:rPr lang="en-US" altLang="zh-CN" sz="2700" dirty="0">
                <a:solidFill>
                  <a:schemeClr val="accent6">
                    <a:lumMod val="75000"/>
                  </a:schemeClr>
                </a:solidFill>
              </a:rPr>
              <a:t>human</a:t>
            </a:r>
            <a:r>
              <a:rPr lang="zh-CN" altLang="en-US" sz="2700" dirty="0">
                <a:solidFill>
                  <a:schemeClr val="accent6">
                    <a:lumMod val="75000"/>
                  </a:schemeClr>
                </a:solidFill>
              </a:rPr>
              <a:t> </a:t>
            </a:r>
            <a:r>
              <a:rPr lang="en-US" altLang="zh-CN" sz="2700" dirty="0">
                <a:solidFill>
                  <a:schemeClr val="accent6">
                    <a:lumMod val="75000"/>
                  </a:schemeClr>
                </a:solidFill>
              </a:rPr>
              <a:t>information.</a:t>
            </a:r>
            <a:r>
              <a:rPr lang="zh-CN" altLang="en-US" sz="2700" dirty="0">
                <a:solidFill>
                  <a:schemeClr val="accent6">
                    <a:lumMod val="75000"/>
                  </a:schemeClr>
                </a:solidFill>
              </a:rPr>
              <a:t> </a:t>
            </a:r>
            <a:r>
              <a:rPr lang="en-US" altLang="zh-CN" sz="2700" dirty="0">
                <a:solidFill>
                  <a:schemeClr val="accent6">
                    <a:lumMod val="75000"/>
                  </a:schemeClr>
                </a:solidFill>
              </a:rPr>
              <a:t>Very</a:t>
            </a:r>
            <a:r>
              <a:rPr lang="zh-CN" altLang="en-US" sz="2700" dirty="0">
                <a:solidFill>
                  <a:schemeClr val="accent6">
                    <a:lumMod val="75000"/>
                  </a:schemeClr>
                </a:solidFill>
              </a:rPr>
              <a:t> </a:t>
            </a:r>
            <a:r>
              <a:rPr lang="en-US" altLang="zh-CN" sz="2700" dirty="0">
                <a:solidFill>
                  <a:schemeClr val="accent6">
                    <a:lumMod val="75000"/>
                  </a:schemeClr>
                </a:solidFill>
              </a:rPr>
              <a:t>smart</a:t>
            </a:r>
            <a:r>
              <a:rPr lang="zh-CN" altLang="en-US" sz="2700" dirty="0">
                <a:solidFill>
                  <a:schemeClr val="accent6">
                    <a:lumMod val="75000"/>
                  </a:schemeClr>
                </a:solidFill>
              </a:rPr>
              <a:t> </a:t>
            </a:r>
            <a:r>
              <a:rPr lang="en-US" altLang="zh-CN" sz="2700" dirty="0">
                <a:solidFill>
                  <a:schemeClr val="accent6">
                    <a:lumMod val="75000"/>
                  </a:schemeClr>
                </a:solidFill>
              </a:rPr>
              <a:t>and</a:t>
            </a:r>
            <a:r>
              <a:rPr lang="zh-CN" altLang="en-US" sz="2700" dirty="0">
                <a:solidFill>
                  <a:schemeClr val="accent6">
                    <a:lumMod val="75000"/>
                  </a:schemeClr>
                </a:solidFill>
              </a:rPr>
              <a:t> </a:t>
            </a:r>
            <a:r>
              <a:rPr lang="en-US" altLang="zh-CN" sz="2700" dirty="0">
                <a:solidFill>
                  <a:schemeClr val="accent6">
                    <a:lumMod val="75000"/>
                  </a:schemeClr>
                </a:solidFill>
              </a:rPr>
              <a:t>knowledge.</a:t>
            </a:r>
          </a:p>
          <a:p>
            <a:pPr marL="742950" lvl="1" indent="-285750">
              <a:buFont typeface="Arial" panose="020B0604020202020204" pitchFamily="34" charset="0"/>
              <a:buChar char="•"/>
            </a:pPr>
            <a:r>
              <a:rPr lang="en-US" altLang="zh-CN" sz="2700" dirty="0">
                <a:solidFill>
                  <a:schemeClr val="accent5">
                    <a:lumMod val="75000"/>
                  </a:schemeClr>
                </a:solidFill>
              </a:rPr>
              <a:t>can’t</a:t>
            </a:r>
            <a:r>
              <a:rPr lang="zh-CN" altLang="en-US" sz="2700" dirty="0">
                <a:solidFill>
                  <a:schemeClr val="accent5">
                    <a:lumMod val="75000"/>
                  </a:schemeClr>
                </a:solidFill>
              </a:rPr>
              <a:t> </a:t>
            </a:r>
            <a:r>
              <a:rPr lang="en-US" altLang="zh-CN" sz="2700" dirty="0">
                <a:solidFill>
                  <a:schemeClr val="accent5">
                    <a:lumMod val="75000"/>
                  </a:schemeClr>
                </a:solidFill>
              </a:rPr>
              <a:t>recite</a:t>
            </a:r>
            <a:r>
              <a:rPr lang="zh-CN" altLang="en-US" sz="2700" dirty="0">
                <a:solidFill>
                  <a:schemeClr val="accent5">
                    <a:lumMod val="75000"/>
                  </a:schemeClr>
                </a:solidFill>
              </a:rPr>
              <a:t> </a:t>
            </a:r>
            <a:r>
              <a:rPr lang="en-US" altLang="zh-CN" sz="2700" dirty="0">
                <a:solidFill>
                  <a:schemeClr val="accent5">
                    <a:lumMod val="75000"/>
                  </a:schemeClr>
                </a:solidFill>
              </a:rPr>
              <a:t>exactly</a:t>
            </a:r>
            <a:r>
              <a:rPr lang="zh-CN" altLang="en-US" sz="2700" dirty="0">
                <a:solidFill>
                  <a:schemeClr val="accent5">
                    <a:lumMod val="75000"/>
                  </a:schemeClr>
                </a:solidFill>
              </a:rPr>
              <a:t> </a:t>
            </a:r>
            <a:r>
              <a:rPr lang="en-US" altLang="zh-CN" sz="2700" dirty="0">
                <a:solidFill>
                  <a:schemeClr val="accent5">
                    <a:lumMod val="75000"/>
                  </a:schemeClr>
                </a:solidFill>
              </a:rPr>
              <a:t>what</a:t>
            </a:r>
            <a:r>
              <a:rPr lang="zh-CN" altLang="en-US" sz="2700" dirty="0">
                <a:solidFill>
                  <a:schemeClr val="accent5">
                    <a:lumMod val="75000"/>
                  </a:schemeClr>
                </a:solidFill>
              </a:rPr>
              <a:t> </a:t>
            </a:r>
            <a:r>
              <a:rPr lang="en-US" altLang="zh-CN" sz="2700" dirty="0">
                <a:solidFill>
                  <a:schemeClr val="accent5">
                    <a:lumMod val="75000"/>
                  </a:schemeClr>
                </a:solidFill>
              </a:rPr>
              <a:t>it</a:t>
            </a:r>
            <a:r>
              <a:rPr lang="zh-CN" altLang="en-US" sz="2700" dirty="0">
                <a:solidFill>
                  <a:schemeClr val="accent5">
                    <a:lumMod val="75000"/>
                  </a:schemeClr>
                </a:solidFill>
              </a:rPr>
              <a:t> </a:t>
            </a:r>
            <a:r>
              <a:rPr lang="en-US" altLang="zh-CN" sz="2700" dirty="0">
                <a:solidFill>
                  <a:schemeClr val="accent5">
                    <a:lumMod val="75000"/>
                  </a:schemeClr>
                </a:solidFill>
              </a:rPr>
              <a:t>learned.</a:t>
            </a:r>
            <a:r>
              <a:rPr lang="zh-CN" altLang="en-US" sz="2700" dirty="0">
                <a:solidFill>
                  <a:schemeClr val="accent5">
                    <a:lumMod val="75000"/>
                  </a:schemeClr>
                </a:solidFill>
              </a:rPr>
              <a:t> </a:t>
            </a:r>
            <a:r>
              <a:rPr lang="en-US" altLang="zh-CN" sz="2700" dirty="0">
                <a:solidFill>
                  <a:schemeClr val="accent5">
                    <a:lumMod val="75000"/>
                  </a:schemeClr>
                </a:solidFill>
              </a:rPr>
              <a:t>So</a:t>
            </a:r>
            <a:r>
              <a:rPr lang="zh-CN" altLang="en-US" sz="2700" dirty="0">
                <a:solidFill>
                  <a:schemeClr val="accent5">
                    <a:lumMod val="75000"/>
                  </a:schemeClr>
                </a:solidFill>
              </a:rPr>
              <a:t> </a:t>
            </a:r>
            <a:r>
              <a:rPr lang="en-US" altLang="zh-CN" sz="2700" dirty="0">
                <a:solidFill>
                  <a:schemeClr val="accent5">
                    <a:lumMod val="75000"/>
                  </a:schemeClr>
                </a:solidFill>
              </a:rPr>
              <a:t>ask</a:t>
            </a:r>
            <a:r>
              <a:rPr lang="zh-CN" altLang="en-US" sz="2700" dirty="0">
                <a:solidFill>
                  <a:schemeClr val="accent5">
                    <a:lumMod val="75000"/>
                  </a:schemeClr>
                </a:solidFill>
              </a:rPr>
              <a:t> </a:t>
            </a:r>
            <a:r>
              <a:rPr lang="en-US" altLang="zh-CN" sz="2700" dirty="0">
                <a:solidFill>
                  <a:schemeClr val="accent5">
                    <a:lumMod val="75000"/>
                  </a:schemeClr>
                </a:solidFill>
              </a:rPr>
              <a:t>google</a:t>
            </a:r>
            <a:r>
              <a:rPr lang="zh-CN" altLang="en-US" sz="2700" dirty="0">
                <a:solidFill>
                  <a:schemeClr val="accent5">
                    <a:lumMod val="75000"/>
                  </a:schemeClr>
                </a:solidFill>
              </a:rPr>
              <a:t> </a:t>
            </a:r>
            <a:r>
              <a:rPr lang="en-US" altLang="zh-CN" sz="2700" dirty="0">
                <a:solidFill>
                  <a:schemeClr val="accent5">
                    <a:lumMod val="75000"/>
                  </a:schemeClr>
                </a:solidFill>
              </a:rPr>
              <a:t>for</a:t>
            </a:r>
            <a:r>
              <a:rPr lang="zh-CN" altLang="en-US" sz="2700" dirty="0">
                <a:solidFill>
                  <a:schemeClr val="accent5">
                    <a:lumMod val="75000"/>
                  </a:schemeClr>
                </a:solidFill>
              </a:rPr>
              <a:t> </a:t>
            </a:r>
            <a:r>
              <a:rPr lang="en-US" altLang="zh-CN" sz="2700" dirty="0">
                <a:solidFill>
                  <a:schemeClr val="accent5">
                    <a:lumMod val="75000"/>
                  </a:schemeClr>
                </a:solidFill>
              </a:rPr>
              <a:t>very</a:t>
            </a:r>
            <a:r>
              <a:rPr lang="zh-CN" altLang="en-US" sz="2700" dirty="0">
                <a:solidFill>
                  <a:schemeClr val="accent5">
                    <a:lumMod val="75000"/>
                  </a:schemeClr>
                </a:solidFill>
              </a:rPr>
              <a:t> </a:t>
            </a:r>
            <a:r>
              <a:rPr lang="en-US" altLang="zh-CN" sz="2700" dirty="0">
                <a:solidFill>
                  <a:schemeClr val="accent5">
                    <a:lumMod val="75000"/>
                  </a:schemeClr>
                </a:solidFill>
              </a:rPr>
              <a:t>specific</a:t>
            </a:r>
            <a:r>
              <a:rPr lang="zh-CN" altLang="en-US" sz="2700" dirty="0">
                <a:solidFill>
                  <a:schemeClr val="accent5">
                    <a:lumMod val="75000"/>
                  </a:schemeClr>
                </a:solidFill>
              </a:rPr>
              <a:t> </a:t>
            </a:r>
            <a:r>
              <a:rPr lang="en-US" altLang="zh-CN" sz="2700" dirty="0">
                <a:solidFill>
                  <a:schemeClr val="accent5">
                    <a:lumMod val="75000"/>
                  </a:schemeClr>
                </a:solidFill>
              </a:rPr>
              <a:t>questions.</a:t>
            </a:r>
          </a:p>
          <a:p>
            <a:pPr marL="742950" lvl="1" indent="-285750">
              <a:buFont typeface="Arial" panose="020B0604020202020204" pitchFamily="34" charset="0"/>
              <a:buChar char="•"/>
            </a:pPr>
            <a:r>
              <a:rPr lang="en-US" altLang="zh-CN" sz="2700" dirty="0">
                <a:solidFill>
                  <a:schemeClr val="accent2">
                    <a:lumMod val="75000"/>
                  </a:schemeClr>
                </a:solidFill>
              </a:rPr>
              <a:t>quite</a:t>
            </a:r>
            <a:r>
              <a:rPr lang="zh-CN" altLang="en-US" sz="2700" dirty="0">
                <a:solidFill>
                  <a:schemeClr val="accent2">
                    <a:lumMod val="75000"/>
                  </a:schemeClr>
                </a:solidFill>
              </a:rPr>
              <a:t> </a:t>
            </a:r>
            <a:r>
              <a:rPr lang="en-US" altLang="zh-CN" sz="2700" dirty="0">
                <a:solidFill>
                  <a:schemeClr val="accent2">
                    <a:lumMod val="75000"/>
                  </a:schemeClr>
                </a:solidFill>
              </a:rPr>
              <a:t>good</a:t>
            </a:r>
            <a:r>
              <a:rPr lang="zh-CN" altLang="en-US" sz="2700" dirty="0">
                <a:solidFill>
                  <a:schemeClr val="accent2">
                    <a:lumMod val="75000"/>
                  </a:schemeClr>
                </a:solidFill>
              </a:rPr>
              <a:t> </a:t>
            </a:r>
            <a:r>
              <a:rPr lang="en-US" altLang="zh-CN" sz="2700" dirty="0">
                <a:solidFill>
                  <a:schemeClr val="accent2">
                    <a:lumMod val="75000"/>
                  </a:schemeClr>
                </a:solidFill>
              </a:rPr>
              <a:t>at</a:t>
            </a:r>
            <a:r>
              <a:rPr lang="zh-CN" altLang="en-US" sz="2700" dirty="0">
                <a:solidFill>
                  <a:schemeClr val="accent2">
                    <a:lumMod val="75000"/>
                  </a:schemeClr>
                </a:solidFill>
              </a:rPr>
              <a:t> </a:t>
            </a:r>
            <a:r>
              <a:rPr lang="en-US" altLang="zh-CN" sz="2700" dirty="0">
                <a:solidFill>
                  <a:schemeClr val="accent2">
                    <a:lumMod val="75000"/>
                  </a:schemeClr>
                </a:solidFill>
              </a:rPr>
              <a:t>Medical,</a:t>
            </a:r>
            <a:r>
              <a:rPr lang="zh-CN" altLang="en-US" sz="2700" dirty="0">
                <a:solidFill>
                  <a:schemeClr val="accent2">
                    <a:lumMod val="75000"/>
                  </a:schemeClr>
                </a:solidFill>
              </a:rPr>
              <a:t> </a:t>
            </a:r>
            <a:r>
              <a:rPr lang="en-US" altLang="zh-CN" sz="2700" dirty="0">
                <a:solidFill>
                  <a:schemeClr val="accent2">
                    <a:lumMod val="75000"/>
                  </a:schemeClr>
                </a:solidFill>
              </a:rPr>
              <a:t>Engineering</a:t>
            </a:r>
            <a:r>
              <a:rPr lang="zh-CN" altLang="en-US" sz="2700" dirty="0">
                <a:solidFill>
                  <a:schemeClr val="accent2">
                    <a:lumMod val="75000"/>
                  </a:schemeClr>
                </a:solidFill>
              </a:rPr>
              <a:t> </a:t>
            </a:r>
            <a:r>
              <a:rPr lang="en-US" altLang="zh-CN" sz="2700" dirty="0">
                <a:solidFill>
                  <a:schemeClr val="accent2">
                    <a:lumMod val="75000"/>
                  </a:schemeClr>
                </a:solidFill>
              </a:rPr>
              <a:t>and</a:t>
            </a:r>
            <a:r>
              <a:rPr lang="zh-CN" altLang="en-US" sz="2700" dirty="0">
                <a:solidFill>
                  <a:schemeClr val="accent2">
                    <a:lumMod val="75000"/>
                  </a:schemeClr>
                </a:solidFill>
              </a:rPr>
              <a:t> </a:t>
            </a:r>
            <a:r>
              <a:rPr lang="en-US" altLang="zh-CN" sz="2700" dirty="0">
                <a:solidFill>
                  <a:schemeClr val="accent2">
                    <a:lumMod val="75000"/>
                  </a:schemeClr>
                </a:solidFill>
              </a:rPr>
              <a:t>Science</a:t>
            </a:r>
            <a:r>
              <a:rPr lang="zh-CN" altLang="en-US" sz="2700" dirty="0">
                <a:solidFill>
                  <a:schemeClr val="accent2">
                    <a:lumMod val="75000"/>
                  </a:schemeClr>
                </a:solidFill>
              </a:rPr>
              <a:t> </a:t>
            </a:r>
            <a:r>
              <a:rPr lang="en-US" altLang="zh-CN" sz="2700" dirty="0">
                <a:solidFill>
                  <a:schemeClr val="accent2">
                    <a:lumMod val="75000"/>
                  </a:schemeClr>
                </a:solidFill>
              </a:rPr>
              <a:t>field,</a:t>
            </a:r>
            <a:r>
              <a:rPr lang="zh-CN" altLang="en-US" sz="2700" dirty="0">
                <a:solidFill>
                  <a:schemeClr val="accent2">
                    <a:lumMod val="75000"/>
                  </a:schemeClr>
                </a:solidFill>
              </a:rPr>
              <a:t> </a:t>
            </a:r>
            <a:r>
              <a:rPr lang="en-US" altLang="zh-CN" sz="2700" dirty="0">
                <a:solidFill>
                  <a:schemeClr val="accent2">
                    <a:lumMod val="75000"/>
                  </a:schemeClr>
                </a:solidFill>
              </a:rPr>
              <a:t>GPT</a:t>
            </a:r>
            <a:r>
              <a:rPr lang="zh-CN" altLang="en-US" sz="2700" dirty="0">
                <a:solidFill>
                  <a:schemeClr val="accent2">
                    <a:lumMod val="75000"/>
                  </a:schemeClr>
                </a:solidFill>
              </a:rPr>
              <a:t> </a:t>
            </a:r>
            <a:r>
              <a:rPr lang="en-US" altLang="zh-CN" sz="2700" dirty="0">
                <a:solidFill>
                  <a:schemeClr val="accent2">
                    <a:lumMod val="75000"/>
                  </a:schemeClr>
                </a:solidFill>
              </a:rPr>
              <a:t>is</a:t>
            </a:r>
            <a:r>
              <a:rPr lang="zh-CN" altLang="en-US" sz="2700" dirty="0">
                <a:solidFill>
                  <a:schemeClr val="accent2">
                    <a:lumMod val="75000"/>
                  </a:schemeClr>
                </a:solidFill>
              </a:rPr>
              <a:t> </a:t>
            </a:r>
            <a:r>
              <a:rPr lang="en-US" altLang="zh-CN" sz="2700" dirty="0">
                <a:solidFill>
                  <a:schemeClr val="accent2">
                    <a:lumMod val="75000"/>
                  </a:schemeClr>
                </a:solidFill>
              </a:rPr>
              <a:t>relatively</a:t>
            </a:r>
            <a:r>
              <a:rPr lang="zh-CN" altLang="en-US" sz="2700" dirty="0">
                <a:solidFill>
                  <a:schemeClr val="accent2">
                    <a:lumMod val="75000"/>
                  </a:schemeClr>
                </a:solidFill>
              </a:rPr>
              <a:t> </a:t>
            </a:r>
            <a:r>
              <a:rPr lang="en-US" altLang="zh-CN" sz="2700" dirty="0">
                <a:solidFill>
                  <a:schemeClr val="accent2">
                    <a:lumMod val="75000"/>
                  </a:schemeClr>
                </a:solidFill>
              </a:rPr>
              <a:t>weak</a:t>
            </a:r>
            <a:r>
              <a:rPr lang="zh-CN" altLang="en-US" sz="2700" dirty="0">
                <a:solidFill>
                  <a:schemeClr val="accent2">
                    <a:lumMod val="75000"/>
                  </a:schemeClr>
                </a:solidFill>
              </a:rPr>
              <a:t> </a:t>
            </a:r>
            <a:r>
              <a:rPr lang="en-US" altLang="zh-CN" sz="2700" dirty="0">
                <a:solidFill>
                  <a:schemeClr val="accent2">
                    <a:lumMod val="75000"/>
                  </a:schemeClr>
                </a:solidFill>
              </a:rPr>
              <a:t>in</a:t>
            </a:r>
            <a:r>
              <a:rPr lang="zh-CN" altLang="en-US" sz="2700" dirty="0">
                <a:solidFill>
                  <a:schemeClr val="accent2">
                    <a:lumMod val="75000"/>
                  </a:schemeClr>
                </a:solidFill>
              </a:rPr>
              <a:t> </a:t>
            </a:r>
            <a:r>
              <a:rPr lang="en-US" altLang="zh-CN" sz="2700" dirty="0">
                <a:solidFill>
                  <a:schemeClr val="accent2">
                    <a:lumMod val="75000"/>
                  </a:schemeClr>
                </a:solidFill>
              </a:rPr>
              <a:t>history,</a:t>
            </a:r>
            <a:r>
              <a:rPr lang="zh-CN" altLang="en-US" sz="2700" dirty="0">
                <a:solidFill>
                  <a:schemeClr val="accent2">
                    <a:lumMod val="75000"/>
                  </a:schemeClr>
                </a:solidFill>
              </a:rPr>
              <a:t> </a:t>
            </a:r>
            <a:r>
              <a:rPr lang="en-US" altLang="zh-CN" sz="2700" dirty="0">
                <a:solidFill>
                  <a:schemeClr val="accent2">
                    <a:lumMod val="75000"/>
                  </a:schemeClr>
                </a:solidFill>
              </a:rPr>
              <a:t>literature</a:t>
            </a:r>
            <a:r>
              <a:rPr lang="zh-CN" altLang="en-US" sz="2700" dirty="0">
                <a:solidFill>
                  <a:schemeClr val="accent2">
                    <a:lumMod val="75000"/>
                  </a:schemeClr>
                </a:solidFill>
              </a:rPr>
              <a:t> </a:t>
            </a:r>
            <a:r>
              <a:rPr lang="en-US" altLang="zh-CN" sz="2700" dirty="0">
                <a:solidFill>
                  <a:schemeClr val="accent2">
                    <a:lumMod val="75000"/>
                  </a:schemeClr>
                </a:solidFill>
              </a:rPr>
              <a:t>and</a:t>
            </a:r>
            <a:r>
              <a:rPr lang="zh-CN" altLang="en-US" sz="2700" dirty="0">
                <a:solidFill>
                  <a:schemeClr val="accent2">
                    <a:lumMod val="75000"/>
                  </a:schemeClr>
                </a:solidFill>
              </a:rPr>
              <a:t> </a:t>
            </a:r>
            <a:r>
              <a:rPr lang="en-US" altLang="zh-CN" sz="2700" dirty="0">
                <a:solidFill>
                  <a:schemeClr val="accent2">
                    <a:lumMod val="75000"/>
                  </a:schemeClr>
                </a:solidFill>
              </a:rPr>
              <a:t>social</a:t>
            </a:r>
            <a:r>
              <a:rPr lang="zh-CN" altLang="en-US" sz="2700" dirty="0">
                <a:solidFill>
                  <a:schemeClr val="accent2">
                    <a:lumMod val="75000"/>
                  </a:schemeClr>
                </a:solidFill>
              </a:rPr>
              <a:t> </a:t>
            </a:r>
            <a:r>
              <a:rPr lang="en-US" altLang="zh-CN" sz="2700" dirty="0">
                <a:solidFill>
                  <a:schemeClr val="accent2">
                    <a:lumMod val="75000"/>
                  </a:schemeClr>
                </a:solidFill>
              </a:rPr>
              <a:t>science??</a:t>
            </a:r>
          </a:p>
          <a:p>
            <a:pPr marL="742950" lvl="1" indent="-285750">
              <a:buFont typeface="Arial" panose="020B0604020202020204" pitchFamily="34" charset="0"/>
              <a:buChar char="•"/>
            </a:pPr>
            <a:r>
              <a:rPr lang="en-US" altLang="zh-CN" sz="2700" dirty="0">
                <a:solidFill>
                  <a:schemeClr val="accent6">
                    <a:lumMod val="75000"/>
                  </a:schemeClr>
                </a:solidFill>
              </a:rPr>
              <a:t>Output</a:t>
            </a:r>
            <a:r>
              <a:rPr lang="zh-CN" altLang="en-US" sz="2700" dirty="0">
                <a:solidFill>
                  <a:schemeClr val="accent6">
                    <a:lumMod val="75000"/>
                  </a:schemeClr>
                </a:solidFill>
              </a:rPr>
              <a:t> </a:t>
            </a:r>
            <a:r>
              <a:rPr lang="en-US" altLang="zh-CN" sz="2700" dirty="0">
                <a:solidFill>
                  <a:schemeClr val="accent6">
                    <a:lumMod val="75000"/>
                  </a:schemeClr>
                </a:solidFill>
              </a:rPr>
              <a:t>with</a:t>
            </a:r>
            <a:r>
              <a:rPr lang="zh-CN" altLang="en-US" sz="2700" dirty="0">
                <a:solidFill>
                  <a:schemeClr val="accent6">
                    <a:lumMod val="75000"/>
                  </a:schemeClr>
                </a:solidFill>
              </a:rPr>
              <a:t> </a:t>
            </a:r>
            <a:r>
              <a:rPr lang="en-US" altLang="zh-CN" sz="2700" dirty="0">
                <a:solidFill>
                  <a:schemeClr val="accent6">
                    <a:lumMod val="75000"/>
                  </a:schemeClr>
                </a:solidFill>
              </a:rPr>
              <a:t>randomness</a:t>
            </a:r>
          </a:p>
          <a:p>
            <a:pPr marL="285750" indent="-285750">
              <a:buFont typeface="Arial" panose="020B0604020202020204" pitchFamily="34" charset="0"/>
              <a:buChar char="•"/>
            </a:pPr>
            <a:r>
              <a:rPr lang="en-US" sz="2700" dirty="0">
                <a:latin typeface="Arial" panose="020B0604020202020204" pitchFamily="34" charset="0"/>
                <a:cs typeface="Arial" panose="020B0604020202020204" pitchFamily="34" charset="0"/>
              </a:rPr>
              <a:t> </a:t>
            </a:r>
            <a:r>
              <a:rPr lang="en-US" sz="2700" dirty="0"/>
              <a:t>Transformer Architecture</a:t>
            </a:r>
          </a:p>
          <a:p>
            <a:pPr marL="742950" lvl="1" indent="-285750">
              <a:buFont typeface="Arial" panose="020B0604020202020204" pitchFamily="34" charset="0"/>
              <a:buChar char="•"/>
            </a:pPr>
            <a:r>
              <a:rPr lang="en-US" altLang="zh-CN" sz="2700" dirty="0">
                <a:solidFill>
                  <a:schemeClr val="accent6">
                    <a:lumMod val="75000"/>
                  </a:schemeClr>
                </a:solidFill>
              </a:rPr>
              <a:t>There</a:t>
            </a:r>
            <a:r>
              <a:rPr lang="zh-CN" altLang="en-US" sz="2700" dirty="0">
                <a:solidFill>
                  <a:schemeClr val="accent6">
                    <a:lumMod val="75000"/>
                  </a:schemeClr>
                </a:solidFill>
              </a:rPr>
              <a:t> </a:t>
            </a:r>
            <a:r>
              <a:rPr lang="en-US" altLang="zh-CN" sz="2700" dirty="0">
                <a:solidFill>
                  <a:schemeClr val="accent6">
                    <a:lumMod val="75000"/>
                  </a:schemeClr>
                </a:solidFill>
              </a:rPr>
              <a:t>is</a:t>
            </a:r>
            <a:r>
              <a:rPr lang="zh-CN" altLang="en-US" sz="2700" dirty="0">
                <a:solidFill>
                  <a:schemeClr val="accent6">
                    <a:lumMod val="75000"/>
                  </a:schemeClr>
                </a:solidFill>
              </a:rPr>
              <a:t> </a:t>
            </a:r>
            <a:r>
              <a:rPr lang="en-US" altLang="zh-CN" sz="2700" dirty="0">
                <a:solidFill>
                  <a:schemeClr val="accent6">
                    <a:lumMod val="75000"/>
                  </a:schemeClr>
                </a:solidFill>
              </a:rPr>
              <a:t>attention</a:t>
            </a:r>
            <a:r>
              <a:rPr lang="zh-CN" altLang="en-US" sz="2700" dirty="0">
                <a:solidFill>
                  <a:schemeClr val="accent6">
                    <a:lumMod val="75000"/>
                  </a:schemeClr>
                </a:solidFill>
              </a:rPr>
              <a:t> </a:t>
            </a:r>
            <a:r>
              <a:rPr lang="en-US" altLang="zh-CN" sz="2700" dirty="0">
                <a:solidFill>
                  <a:schemeClr val="accent6">
                    <a:lumMod val="75000"/>
                  </a:schemeClr>
                </a:solidFill>
              </a:rPr>
              <a:t>span</a:t>
            </a:r>
            <a:r>
              <a:rPr lang="zh-CN" altLang="en-US" sz="2700" dirty="0">
                <a:solidFill>
                  <a:schemeClr val="accent6">
                    <a:lumMod val="75000"/>
                  </a:schemeClr>
                </a:solidFill>
              </a:rPr>
              <a:t> </a:t>
            </a:r>
            <a:r>
              <a:rPr lang="en-US" altLang="zh-CN" sz="2700" dirty="0">
                <a:solidFill>
                  <a:schemeClr val="accent6">
                    <a:lumMod val="75000"/>
                  </a:schemeClr>
                </a:solidFill>
              </a:rPr>
              <a:t>/</a:t>
            </a:r>
            <a:r>
              <a:rPr lang="zh-CN" altLang="en-US" sz="2700" dirty="0">
                <a:solidFill>
                  <a:schemeClr val="accent6">
                    <a:lumMod val="75000"/>
                  </a:schemeClr>
                </a:solidFill>
              </a:rPr>
              <a:t> </a:t>
            </a:r>
            <a:r>
              <a:rPr lang="en-US" altLang="zh-CN" sz="2700" dirty="0">
                <a:solidFill>
                  <a:schemeClr val="accent6">
                    <a:lumMod val="75000"/>
                  </a:schemeClr>
                </a:solidFill>
              </a:rPr>
              <a:t>context</a:t>
            </a:r>
            <a:r>
              <a:rPr lang="zh-CN" altLang="en-US" sz="2700" dirty="0">
                <a:solidFill>
                  <a:schemeClr val="accent6">
                    <a:lumMod val="75000"/>
                  </a:schemeClr>
                </a:solidFill>
              </a:rPr>
              <a:t> </a:t>
            </a:r>
            <a:r>
              <a:rPr lang="en-US" altLang="zh-CN" sz="2700" dirty="0">
                <a:solidFill>
                  <a:schemeClr val="accent6">
                    <a:lumMod val="75000"/>
                  </a:schemeClr>
                </a:solidFill>
              </a:rPr>
              <a:t>window</a:t>
            </a:r>
            <a:r>
              <a:rPr lang="zh-CN" altLang="en-US" sz="2700" dirty="0">
                <a:solidFill>
                  <a:schemeClr val="accent6">
                    <a:lumMod val="75000"/>
                  </a:schemeClr>
                </a:solidFill>
              </a:rPr>
              <a:t> </a:t>
            </a:r>
            <a:r>
              <a:rPr lang="en-US" altLang="zh-CN" sz="2700" dirty="0">
                <a:solidFill>
                  <a:schemeClr val="accent6">
                    <a:lumMod val="75000"/>
                  </a:schemeClr>
                </a:solidFill>
              </a:rPr>
              <a:t>size</a:t>
            </a:r>
            <a:r>
              <a:rPr lang="zh-CN" altLang="en-US" sz="2700" dirty="0">
                <a:solidFill>
                  <a:schemeClr val="accent6">
                    <a:lumMod val="75000"/>
                  </a:schemeClr>
                </a:solidFill>
              </a:rPr>
              <a:t> </a:t>
            </a:r>
            <a:r>
              <a:rPr lang="en-US" altLang="zh-CN" sz="2700" dirty="0">
                <a:solidFill>
                  <a:schemeClr val="accent6">
                    <a:lumMod val="75000"/>
                  </a:schemeClr>
                </a:solidFill>
              </a:rPr>
              <a:t>limit.</a:t>
            </a:r>
            <a:r>
              <a:rPr lang="zh-CN" altLang="en-US" sz="2700" dirty="0">
                <a:solidFill>
                  <a:schemeClr val="accent6">
                    <a:lumMod val="75000"/>
                  </a:schemeClr>
                </a:solidFill>
              </a:rPr>
              <a:t> </a:t>
            </a:r>
            <a:r>
              <a:rPr lang="en-US" altLang="zh-CN" sz="2700" dirty="0">
                <a:solidFill>
                  <a:schemeClr val="accent6">
                    <a:lumMod val="75000"/>
                  </a:schemeClr>
                </a:solidFill>
              </a:rPr>
              <a:t>(60k Chinese Characters</a:t>
            </a:r>
            <a:r>
              <a:rPr lang="zh-CN" altLang="en-US" sz="2700" dirty="0">
                <a:solidFill>
                  <a:schemeClr val="accent6">
                    <a:lumMod val="75000"/>
                  </a:schemeClr>
                </a:solidFill>
              </a:rPr>
              <a:t> </a:t>
            </a:r>
            <a:r>
              <a:rPr lang="en-US" altLang="zh-CN" sz="2700" dirty="0">
                <a:solidFill>
                  <a:schemeClr val="accent6">
                    <a:lumMod val="75000"/>
                  </a:schemeClr>
                </a:solidFill>
              </a:rPr>
              <a:t>for</a:t>
            </a:r>
            <a:r>
              <a:rPr lang="zh-CN" altLang="en-US" sz="2700" dirty="0">
                <a:solidFill>
                  <a:schemeClr val="accent6">
                    <a:lumMod val="75000"/>
                  </a:schemeClr>
                </a:solidFill>
              </a:rPr>
              <a:t> </a:t>
            </a:r>
            <a:r>
              <a:rPr lang="en-US" altLang="zh-CN" sz="2700" dirty="0">
                <a:solidFill>
                  <a:schemeClr val="accent6">
                    <a:lumMod val="75000"/>
                  </a:schemeClr>
                </a:solidFill>
              </a:rPr>
              <a:t>GPT)</a:t>
            </a:r>
            <a:r>
              <a:rPr lang="zh-CN" altLang="en-US" sz="2700" dirty="0">
                <a:solidFill>
                  <a:schemeClr val="accent6">
                    <a:lumMod val="75000"/>
                  </a:schemeClr>
                </a:solidFill>
              </a:rPr>
              <a:t> </a:t>
            </a:r>
            <a:endParaRPr lang="en-US" sz="2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700" dirty="0">
                <a:latin typeface="Arial" panose="020B0604020202020204" pitchFamily="34" charset="0"/>
                <a:cs typeface="Arial" panose="020B0604020202020204" pitchFamily="34" charset="0"/>
              </a:rPr>
              <a:t> </a:t>
            </a:r>
            <a:r>
              <a:rPr lang="en-US" altLang="zh-CN" sz="2700" dirty="0"/>
              <a:t>Embedding</a:t>
            </a:r>
            <a:r>
              <a:rPr lang="zh-CN" altLang="en-US" sz="2700" dirty="0"/>
              <a:t> </a:t>
            </a:r>
            <a:r>
              <a:rPr lang="en-US" altLang="zh-CN" sz="2700" dirty="0"/>
              <a:t>(Chinese</a:t>
            </a:r>
            <a:r>
              <a:rPr lang="zh-CN" altLang="en-US" sz="2700" dirty="0"/>
              <a:t> </a:t>
            </a:r>
            <a:r>
              <a:rPr lang="en-US" altLang="zh-CN" sz="2700" dirty="0"/>
              <a:t>prompt</a:t>
            </a:r>
            <a:r>
              <a:rPr lang="zh-CN" altLang="en-US" sz="2700" dirty="0"/>
              <a:t> </a:t>
            </a:r>
            <a:r>
              <a:rPr lang="en-US" altLang="zh-CN" sz="2700" dirty="0" err="1"/>
              <a:t>v.s</a:t>
            </a:r>
            <a:r>
              <a:rPr lang="en-US" altLang="zh-CN" sz="2700" dirty="0"/>
              <a:t>.</a:t>
            </a:r>
            <a:r>
              <a:rPr lang="zh-CN" altLang="en-US" sz="2700" dirty="0"/>
              <a:t> </a:t>
            </a:r>
            <a:r>
              <a:rPr lang="en-US" altLang="zh-CN" sz="2700" dirty="0"/>
              <a:t>English</a:t>
            </a:r>
            <a:r>
              <a:rPr lang="zh-CN" altLang="en-US" sz="2700" dirty="0"/>
              <a:t> </a:t>
            </a:r>
            <a:r>
              <a:rPr lang="en-US" altLang="zh-CN" sz="2700" dirty="0"/>
              <a:t>prompt</a:t>
            </a:r>
            <a:r>
              <a:rPr lang="zh-CN" altLang="en-US" sz="2700" dirty="0"/>
              <a:t> </a:t>
            </a:r>
            <a:r>
              <a:rPr lang="en-US" altLang="zh-CN" sz="2700" dirty="0"/>
              <a:t>won’t</a:t>
            </a:r>
            <a:r>
              <a:rPr lang="zh-CN" altLang="en-US" sz="2700" dirty="0"/>
              <a:t> </a:t>
            </a:r>
            <a:r>
              <a:rPr lang="en-US" altLang="zh-CN" sz="2700" dirty="0"/>
              <a:t>have</a:t>
            </a:r>
            <a:r>
              <a:rPr lang="zh-CN" altLang="en-US" sz="2700" dirty="0"/>
              <a:t> </a:t>
            </a:r>
            <a:r>
              <a:rPr lang="en-US" altLang="zh-CN" sz="2700" dirty="0"/>
              <a:t>big</a:t>
            </a:r>
            <a:r>
              <a:rPr lang="zh-CN" altLang="en-US" sz="2700" dirty="0"/>
              <a:t> </a:t>
            </a:r>
            <a:r>
              <a:rPr lang="en-US" altLang="zh-CN" sz="2700" dirty="0"/>
              <a:t>differences)</a:t>
            </a:r>
            <a:endParaRPr lang="en-US" sz="2700" dirty="0"/>
          </a:p>
          <a:p>
            <a:pPr marL="285750" indent="-285750">
              <a:buFont typeface="Arial" panose="020B0604020202020204" pitchFamily="34" charset="0"/>
              <a:buChar char="•"/>
            </a:pPr>
            <a:r>
              <a:rPr lang="en-US" altLang="zh-CN" sz="2700" dirty="0"/>
              <a:t>Other</a:t>
            </a:r>
            <a:r>
              <a:rPr lang="zh-CN" altLang="en-US" sz="2700" dirty="0"/>
              <a:t> </a:t>
            </a:r>
            <a:r>
              <a:rPr lang="en-US" altLang="zh-CN" sz="2700" dirty="0"/>
              <a:t>LLMs</a:t>
            </a:r>
            <a:r>
              <a:rPr lang="zh-CN" altLang="en-US" sz="2700" dirty="0"/>
              <a:t> </a:t>
            </a:r>
            <a:r>
              <a:rPr lang="en-US" altLang="zh-CN" sz="2700" dirty="0"/>
              <a:t>(later)</a:t>
            </a:r>
            <a:endParaRPr lang="en-US" sz="2700" dirty="0"/>
          </a:p>
          <a:p>
            <a:pPr marL="285750" indent="-285750">
              <a:buFont typeface="Arial" panose="020B0604020202020204" pitchFamily="34" charset="0"/>
              <a:buChar char="•"/>
            </a:pPr>
            <a:endParaRPr lang="en-US" altLang="zh-CN" sz="2700" dirty="0"/>
          </a:p>
          <a:p>
            <a:pPr marL="285750" indent="-285750">
              <a:buFont typeface="Arial" panose="020B0604020202020204" pitchFamily="34" charset="0"/>
              <a:buChar char="•"/>
            </a:pPr>
            <a:endParaRPr lang="en-US" sz="2700" dirty="0"/>
          </a:p>
        </p:txBody>
      </p:sp>
    </p:spTree>
    <p:extLst>
      <p:ext uri="{BB962C8B-B14F-4D97-AF65-F5344CB8AC3E}">
        <p14:creationId xmlns:p14="http://schemas.microsoft.com/office/powerpoint/2010/main" val="1465717035"/>
      </p:ext>
    </p:extLst>
  </p:cSld>
  <p:clrMapOvr>
    <a:masterClrMapping/>
  </p:clrMapOvr>
  <mc:AlternateContent xmlns:mc="http://schemas.openxmlformats.org/markup-compatibility/2006" xmlns:p14="http://schemas.microsoft.com/office/powerpoint/2010/main">
    <mc:Choice Requires="p14">
      <p:transition spd="slow" p14:dur="2000" advTm="180752"/>
    </mc:Choice>
    <mc:Fallback xmlns="">
      <p:transition spd="slow" advTm="18075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53E0-665A-47CB-1781-73324988E0E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D8EDD99-D9BF-5CC7-7040-3978E0A92DD7}"/>
              </a:ext>
            </a:extLst>
          </p:cNvPr>
          <p:cNvPicPr>
            <a:picLocks noChangeAspect="1"/>
          </p:cNvPicPr>
          <p:nvPr/>
        </p:nvPicPr>
        <p:blipFill>
          <a:blip r:embed="rId2"/>
          <a:stretch>
            <a:fillRect/>
          </a:stretch>
        </p:blipFill>
        <p:spPr>
          <a:xfrm>
            <a:off x="790413" y="1330917"/>
            <a:ext cx="9825926" cy="5527083"/>
          </a:xfrm>
          <a:prstGeom prst="rect">
            <a:avLst/>
          </a:prstGeom>
        </p:spPr>
      </p:pic>
      <p:sp>
        <p:nvSpPr>
          <p:cNvPr id="3" name="TextBox 2">
            <a:extLst>
              <a:ext uri="{FF2B5EF4-FFF2-40B4-BE49-F238E27FC236}">
                <a16:creationId xmlns:a16="http://schemas.microsoft.com/office/drawing/2014/main" id="{9A33B080-55DB-7F8A-FC5D-E966BE2DF4DE}"/>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62216104-49E3-86B3-697E-13BE218D9CC9}"/>
              </a:ext>
            </a:extLst>
          </p:cNvPr>
          <p:cNvSpPr txBox="1"/>
          <p:nvPr/>
        </p:nvSpPr>
        <p:spPr>
          <a:xfrm>
            <a:off x="627682" y="994956"/>
            <a:ext cx="6245816"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Zero-shot / Few-shot (3)</a:t>
            </a:r>
          </a:p>
        </p:txBody>
      </p:sp>
    </p:spTree>
    <p:extLst>
      <p:ext uri="{BB962C8B-B14F-4D97-AF65-F5344CB8AC3E}">
        <p14:creationId xmlns:p14="http://schemas.microsoft.com/office/powerpoint/2010/main" val="338670568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3C9AC-B722-9E47-E81D-D048C65448D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2E39F6F-A49C-5AB5-80BD-C02311325CF9}"/>
              </a:ext>
            </a:extLst>
          </p:cNvPr>
          <p:cNvPicPr>
            <a:picLocks noChangeAspect="1"/>
          </p:cNvPicPr>
          <p:nvPr/>
        </p:nvPicPr>
        <p:blipFill>
          <a:blip r:embed="rId2"/>
          <a:stretch>
            <a:fillRect/>
          </a:stretch>
        </p:blipFill>
        <p:spPr>
          <a:xfrm>
            <a:off x="759416" y="1173996"/>
            <a:ext cx="10104896" cy="5684004"/>
          </a:xfrm>
          <a:prstGeom prst="rect">
            <a:avLst/>
          </a:prstGeom>
        </p:spPr>
      </p:pic>
      <p:sp>
        <p:nvSpPr>
          <p:cNvPr id="3" name="TextBox 2">
            <a:extLst>
              <a:ext uri="{FF2B5EF4-FFF2-40B4-BE49-F238E27FC236}">
                <a16:creationId xmlns:a16="http://schemas.microsoft.com/office/drawing/2014/main" id="{519197AE-2AE6-BF04-D046-3E80D840E71A}"/>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1B251B7D-5F57-1D3F-19A2-1CE5B6B1DDDF}"/>
              </a:ext>
            </a:extLst>
          </p:cNvPr>
          <p:cNvSpPr txBox="1"/>
          <p:nvPr/>
        </p:nvSpPr>
        <p:spPr>
          <a:xfrm>
            <a:off x="627682" y="994956"/>
            <a:ext cx="6245816"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Zero-shot / Few-shot (3)</a:t>
            </a:r>
          </a:p>
        </p:txBody>
      </p:sp>
    </p:spTree>
    <p:extLst>
      <p:ext uri="{BB962C8B-B14F-4D97-AF65-F5344CB8AC3E}">
        <p14:creationId xmlns:p14="http://schemas.microsoft.com/office/powerpoint/2010/main" val="3898859496"/>
      </p:ext>
    </p:extLst>
  </p:cSld>
  <p:clrMapOvr>
    <a:masterClrMapping/>
  </p:clrMapOvr>
  <mc:AlternateContent xmlns:mc="http://schemas.openxmlformats.org/markup-compatibility/2006" xmlns:p14="http://schemas.microsoft.com/office/powerpoint/2010/main">
    <mc:Choice Requires="p14">
      <p:transition spd="slow" p14:dur="2000" advTm="14201"/>
    </mc:Choice>
    <mc:Fallback xmlns="">
      <p:transition spd="slow" advTm="142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FCE1A-EEE7-75EC-54C4-753CA92B8B5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022E14E-21D4-EAA5-F035-B93D1F897675}"/>
              </a:ext>
            </a:extLst>
          </p:cNvPr>
          <p:cNvPicPr>
            <a:picLocks noChangeAspect="1"/>
          </p:cNvPicPr>
          <p:nvPr/>
        </p:nvPicPr>
        <p:blipFill>
          <a:blip r:embed="rId2"/>
          <a:stretch>
            <a:fillRect/>
          </a:stretch>
        </p:blipFill>
        <p:spPr>
          <a:xfrm>
            <a:off x="1177872" y="1287329"/>
            <a:ext cx="9903416" cy="5570671"/>
          </a:xfrm>
          <a:prstGeom prst="rect">
            <a:avLst/>
          </a:prstGeom>
        </p:spPr>
      </p:pic>
      <p:sp>
        <p:nvSpPr>
          <p:cNvPr id="3" name="TextBox 2">
            <a:extLst>
              <a:ext uri="{FF2B5EF4-FFF2-40B4-BE49-F238E27FC236}">
                <a16:creationId xmlns:a16="http://schemas.microsoft.com/office/drawing/2014/main" id="{BD3D6F65-8D08-6B84-15D8-C3C143836723}"/>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3867C5EB-160F-8EB3-01B6-CF8EAA8588FA}"/>
              </a:ext>
            </a:extLst>
          </p:cNvPr>
          <p:cNvSpPr txBox="1"/>
          <p:nvPr/>
        </p:nvSpPr>
        <p:spPr>
          <a:xfrm>
            <a:off x="627682" y="994956"/>
            <a:ext cx="6245816"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Zero-shot / Few-shot (3)</a:t>
            </a:r>
          </a:p>
        </p:txBody>
      </p:sp>
    </p:spTree>
    <p:extLst>
      <p:ext uri="{BB962C8B-B14F-4D97-AF65-F5344CB8AC3E}">
        <p14:creationId xmlns:p14="http://schemas.microsoft.com/office/powerpoint/2010/main" val="523652326"/>
      </p:ext>
    </p:extLst>
  </p:cSld>
  <p:clrMapOvr>
    <a:masterClrMapping/>
  </p:clrMapOvr>
  <mc:AlternateContent xmlns:mc="http://schemas.openxmlformats.org/markup-compatibility/2006" xmlns:p14="http://schemas.microsoft.com/office/powerpoint/2010/main">
    <mc:Choice Requires="p14">
      <p:transition spd="slow" p14:dur="2000" advTm="27600"/>
    </mc:Choice>
    <mc:Fallback xmlns="">
      <p:transition spd="slow" advTm="276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7894B-F223-5E97-C1CA-B6E22B4DA8A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7ED3C0-ADC6-23A6-4B22-D3AD4400887B}"/>
              </a:ext>
            </a:extLst>
          </p:cNvPr>
          <p:cNvPicPr>
            <a:picLocks noChangeAspect="1"/>
          </p:cNvPicPr>
          <p:nvPr/>
        </p:nvPicPr>
        <p:blipFill>
          <a:blip r:embed="rId2"/>
          <a:stretch>
            <a:fillRect/>
          </a:stretch>
        </p:blipFill>
        <p:spPr>
          <a:xfrm>
            <a:off x="650928" y="1017074"/>
            <a:ext cx="10383865" cy="5840925"/>
          </a:xfrm>
          <a:prstGeom prst="rect">
            <a:avLst/>
          </a:prstGeom>
        </p:spPr>
      </p:pic>
      <p:sp>
        <p:nvSpPr>
          <p:cNvPr id="3" name="TextBox 2">
            <a:extLst>
              <a:ext uri="{FF2B5EF4-FFF2-40B4-BE49-F238E27FC236}">
                <a16:creationId xmlns:a16="http://schemas.microsoft.com/office/drawing/2014/main" id="{9A19E210-E17F-1D64-DD4D-E968C8E07E94}"/>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61C67159-F14A-5946-8978-E7F4B48284B6}"/>
              </a:ext>
            </a:extLst>
          </p:cNvPr>
          <p:cNvSpPr txBox="1"/>
          <p:nvPr/>
        </p:nvSpPr>
        <p:spPr>
          <a:xfrm>
            <a:off x="263052" y="670408"/>
            <a:ext cx="901695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For</a:t>
            </a:r>
            <a:r>
              <a:rPr lang="zh-CN" altLang="en-US" sz="2800" dirty="0">
                <a:solidFill>
                  <a:srgbClr val="000000"/>
                </a:solidFill>
                <a:effectLst/>
                <a:latin typeface="Helvetica" pitchFamily="2" charset="0"/>
              </a:rPr>
              <a:t> </a:t>
            </a:r>
            <a:r>
              <a:rPr lang="en-US" sz="2800" dirty="0">
                <a:solidFill>
                  <a:srgbClr val="000000"/>
                </a:solidFill>
                <a:effectLst/>
                <a:latin typeface="Helvetica" pitchFamily="2" charset="0"/>
              </a:rPr>
              <a:t>tasks involving richer, multi-step reasoning</a:t>
            </a:r>
            <a:r>
              <a:rPr lang="en-US" altLang="zh-CN" sz="2800" dirty="0">
                <a:solidFill>
                  <a:srgbClr val="000000"/>
                </a:solidFill>
                <a:effectLst/>
                <a:latin typeface="Helvetica" pitchFamily="2" charset="0"/>
              </a:rPr>
              <a:t>:</a:t>
            </a:r>
            <a:r>
              <a:rPr lang="zh-CN" altLang="en-US" sz="2800" dirty="0">
                <a:solidFill>
                  <a:srgbClr val="000000"/>
                </a:solidFill>
                <a:effectLst/>
                <a:latin typeface="Helvetica" pitchFamily="2" charset="0"/>
              </a:rPr>
              <a:t> </a:t>
            </a:r>
            <a:r>
              <a:rPr lang="en-US" altLang="zh-CN" sz="2800" dirty="0" err="1">
                <a:solidFill>
                  <a:srgbClr val="000000"/>
                </a:solidFill>
                <a:effectLst/>
                <a:latin typeface="Helvetica" pitchFamily="2" charset="0"/>
              </a:rPr>
              <a:t>CoT</a:t>
            </a:r>
            <a:r>
              <a:rPr lang="zh-CN" altLang="en-US" sz="2800" dirty="0">
                <a:solidFill>
                  <a:srgbClr val="000000"/>
                </a:solidFill>
                <a:effectLst/>
                <a:latin typeface="Helvetica" pitchFamily="2" charset="0"/>
              </a:rPr>
              <a:t> </a:t>
            </a:r>
            <a:endParaRPr lang="en-US" sz="2800" dirty="0"/>
          </a:p>
        </p:txBody>
      </p:sp>
    </p:spTree>
    <p:extLst>
      <p:ext uri="{BB962C8B-B14F-4D97-AF65-F5344CB8AC3E}">
        <p14:creationId xmlns:p14="http://schemas.microsoft.com/office/powerpoint/2010/main" val="2575836272"/>
      </p:ext>
    </p:extLst>
  </p:cSld>
  <p:clrMapOvr>
    <a:masterClrMapping/>
  </p:clrMapOvr>
  <mc:AlternateContent xmlns:mc="http://schemas.openxmlformats.org/markup-compatibility/2006" xmlns:p14="http://schemas.microsoft.com/office/powerpoint/2010/main">
    <mc:Choice Requires="p14">
      <p:transition spd="slow" p14:dur="2000" advTm="14450"/>
    </mc:Choice>
    <mc:Fallback xmlns="">
      <p:transition spd="slow" advTm="1445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FE821-A3BF-EEF4-D4CD-6D91EC7D4A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6CA2C7-DC96-2CA5-1E17-E91903CBA4F2}"/>
              </a:ext>
            </a:extLst>
          </p:cNvPr>
          <p:cNvSpPr txBox="1"/>
          <p:nvPr/>
        </p:nvSpPr>
        <p:spPr>
          <a:xfrm>
            <a:off x="139066"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CAEA0E9E-22D8-7DCC-E173-798572C2C47A}"/>
              </a:ext>
            </a:extLst>
          </p:cNvPr>
          <p:cNvSpPr txBox="1"/>
          <p:nvPr/>
        </p:nvSpPr>
        <p:spPr>
          <a:xfrm>
            <a:off x="-960894" y="1565329"/>
            <a:ext cx="10616338" cy="4722896"/>
          </a:xfrm>
          <a:prstGeom prst="rect">
            <a:avLst/>
          </a:prstGeom>
          <a:noFill/>
        </p:spPr>
        <p:txBody>
          <a:bodyPr wrap="square" rtlCol="0">
            <a:spAutoFit/>
          </a:bodyPr>
          <a:lstStyle/>
          <a:p>
            <a:pPr marL="0" indent="1437005">
              <a:lnSpc>
                <a:spcPct val="102000"/>
              </a:lnSpc>
            </a:pPr>
            <a:r>
              <a:rPr lang="zh-CN" altLang="en-US" sz="1800" spc="5" dirty="0">
                <a:solidFill>
                  <a:srgbClr val="000000"/>
                </a:solidFill>
                <a:latin typeface="宋体"/>
                <a:ea typeface="宋体"/>
              </a:rPr>
              <a:t>按照下面的格</a:t>
            </a:r>
            <a:r>
              <a:rPr lang="zh-CN" altLang="en-US" sz="1800" dirty="0">
                <a:solidFill>
                  <a:srgbClr val="000000"/>
                </a:solidFill>
                <a:latin typeface="宋体"/>
                <a:ea typeface="宋体"/>
              </a:rPr>
              <a:t>式回答问题，不要添加额外的内容。</a:t>
            </a:r>
            <a:endParaRPr lang="en-US" altLang="zh-CN" sz="1800" dirty="0">
              <a:solidFill>
                <a:srgbClr val="000000"/>
              </a:solidFill>
              <a:latin typeface="宋体"/>
              <a:ea typeface="宋体"/>
            </a:endParaRPr>
          </a:p>
          <a:p>
            <a:pPr marL="0" indent="1437005">
              <a:lnSpc>
                <a:spcPct val="102000"/>
              </a:lnSpc>
            </a:pPr>
            <a:endParaRPr lang="zh-CN" altLang="en-US" sz="1800" dirty="0">
              <a:solidFill>
                <a:srgbClr val="000000"/>
              </a:solidFill>
              <a:latin typeface="宋体"/>
              <a:ea typeface="宋体"/>
            </a:endParaRPr>
          </a:p>
          <a:p>
            <a:pPr marL="0" indent="1437005">
              <a:lnSpc>
                <a:spcPct val="100000"/>
              </a:lnSpc>
              <a:spcBef>
                <a:spcPts val="185"/>
              </a:spcBef>
            </a:pPr>
            <a:r>
              <a:rPr lang="zh-CN" altLang="en-US" sz="1800" spc="80" dirty="0">
                <a:solidFill>
                  <a:srgbClr val="000000"/>
                </a:solidFill>
                <a:latin typeface="宋体"/>
                <a:ea typeface="宋体"/>
              </a:rPr>
              <a:t>这组数据中的中位数是否小于等于20：35、</a:t>
            </a:r>
            <a:r>
              <a:rPr lang="zh-CN" altLang="en-US" sz="1800" spc="65" dirty="0">
                <a:solidFill>
                  <a:srgbClr val="000000"/>
                </a:solidFill>
                <a:latin typeface="宋体"/>
                <a:ea typeface="宋体"/>
              </a:rPr>
              <a:t>18、22、20、25、30、</a:t>
            </a:r>
            <a:r>
              <a:rPr lang="zh-CN" altLang="en-US" sz="1800" spc="60" dirty="0">
                <a:solidFill>
                  <a:srgbClr val="000000"/>
                </a:solidFill>
                <a:latin typeface="宋体"/>
                <a:ea typeface="宋体"/>
              </a:rPr>
              <a:t>15。</a:t>
            </a:r>
          </a:p>
          <a:p>
            <a:pPr marL="1437005" hangingPunct="0">
              <a:lnSpc>
                <a:spcPct val="110000"/>
              </a:lnSpc>
              <a:spcBef>
                <a:spcPts val="115"/>
              </a:spcBef>
            </a:pPr>
            <a:r>
              <a:rPr lang="zh-CN" altLang="en-US" sz="1800" spc="70" dirty="0">
                <a:solidFill>
                  <a:srgbClr val="000000"/>
                </a:solidFill>
                <a:latin typeface="宋体"/>
                <a:ea typeface="宋体"/>
              </a:rPr>
              <a:t>A：计算中位数，先对数字进行排序（15、</a:t>
            </a:r>
            <a:r>
              <a:rPr lang="zh-CN" altLang="en-US" sz="1800" spc="60" dirty="0">
                <a:solidFill>
                  <a:srgbClr val="000000"/>
                </a:solidFill>
                <a:latin typeface="宋体"/>
                <a:ea typeface="宋体"/>
              </a:rPr>
              <a:t>18、20、22、25、30、35）</a:t>
            </a:r>
            <a:r>
              <a:rPr lang="zh-CN" altLang="en-US" sz="1800" spc="55" dirty="0">
                <a:solidFill>
                  <a:srgbClr val="000000"/>
                </a:solidFill>
                <a:latin typeface="宋体"/>
                <a:ea typeface="宋体"/>
              </a:rPr>
              <a:t>，所以中位数为</a:t>
            </a:r>
            <a:r>
              <a:rPr lang="zh-CN" altLang="en-US" sz="1800" spc="5" dirty="0">
                <a:solidFill>
                  <a:srgbClr val="000000"/>
                </a:solidFill>
                <a:latin typeface="宋体"/>
                <a:ea typeface="宋体"/>
              </a:rPr>
              <a:t>21。答案为Fals</a:t>
            </a:r>
            <a:r>
              <a:rPr lang="zh-CN" altLang="en-US" sz="1800" dirty="0">
                <a:solidFill>
                  <a:srgbClr val="000000"/>
                </a:solidFill>
                <a:latin typeface="宋体"/>
                <a:ea typeface="宋体"/>
              </a:rPr>
              <a:t>e。</a:t>
            </a:r>
            <a:endParaRPr lang="en-US" altLang="zh-CN" sz="1800" dirty="0">
              <a:solidFill>
                <a:srgbClr val="000000"/>
              </a:solidFill>
              <a:latin typeface="宋体"/>
              <a:ea typeface="宋体"/>
            </a:endParaRPr>
          </a:p>
          <a:p>
            <a:pPr marL="1437005" hangingPunct="0">
              <a:lnSpc>
                <a:spcPct val="110000"/>
              </a:lnSpc>
              <a:spcBef>
                <a:spcPts val="115"/>
              </a:spcBef>
            </a:pPr>
            <a:endParaRPr lang="zh-CN" altLang="en-US" sz="1800" dirty="0">
              <a:solidFill>
                <a:srgbClr val="000000"/>
              </a:solidFill>
              <a:latin typeface="宋体"/>
              <a:ea typeface="宋体"/>
            </a:endParaRPr>
          </a:p>
          <a:p>
            <a:pPr marL="0" indent="1437005">
              <a:lnSpc>
                <a:spcPct val="100000"/>
              </a:lnSpc>
            </a:pPr>
            <a:r>
              <a:rPr lang="zh-CN" altLang="en-US" sz="1800" spc="40" dirty="0">
                <a:solidFill>
                  <a:srgbClr val="000000"/>
                </a:solidFill>
                <a:latin typeface="宋体"/>
                <a:ea typeface="宋体"/>
              </a:rPr>
              <a:t>这组数据中的中位数是否小于等于5：3、</a:t>
            </a:r>
            <a:r>
              <a:rPr lang="zh-CN" altLang="en-US" sz="1800" spc="45" dirty="0">
                <a:solidFill>
                  <a:srgbClr val="000000"/>
                </a:solidFill>
                <a:latin typeface="宋体"/>
                <a:ea typeface="宋体"/>
              </a:rPr>
              <a:t>5、</a:t>
            </a:r>
            <a:r>
              <a:rPr lang="zh-CN" altLang="en-US" sz="1800" spc="40" dirty="0">
                <a:solidFill>
                  <a:srgbClr val="000000"/>
                </a:solidFill>
                <a:latin typeface="宋体"/>
                <a:ea typeface="宋体"/>
              </a:rPr>
              <a:t>1、7、9。</a:t>
            </a:r>
          </a:p>
          <a:p>
            <a:pPr marL="1437005" hangingPunct="0">
              <a:lnSpc>
                <a:spcPct val="109000"/>
              </a:lnSpc>
              <a:spcBef>
                <a:spcPts val="115"/>
              </a:spcBef>
            </a:pPr>
            <a:r>
              <a:rPr lang="zh-CN" altLang="en-US" sz="1800" spc="35" dirty="0">
                <a:solidFill>
                  <a:srgbClr val="000000"/>
                </a:solidFill>
                <a:latin typeface="宋体"/>
                <a:ea typeface="宋体"/>
              </a:rPr>
              <a:t>A：计算中位数，先对数字进行排序（1、3、5、7、9），所以中位数为5。答案为Tr</a:t>
            </a:r>
            <a:r>
              <a:rPr lang="zh-CN" altLang="en-US" sz="1800" spc="30" dirty="0">
                <a:solidFill>
                  <a:srgbClr val="000000"/>
                </a:solidFill>
                <a:latin typeface="宋体"/>
                <a:ea typeface="宋体"/>
              </a:rPr>
              <a:t>ue。</a:t>
            </a:r>
            <a:endParaRPr lang="en-US" altLang="zh-CN" sz="1800" spc="30" dirty="0">
              <a:solidFill>
                <a:srgbClr val="000000"/>
              </a:solidFill>
              <a:latin typeface="宋体"/>
              <a:ea typeface="宋体"/>
            </a:endParaRPr>
          </a:p>
          <a:p>
            <a:pPr marL="1437005" hangingPunct="0">
              <a:lnSpc>
                <a:spcPct val="109000"/>
              </a:lnSpc>
              <a:spcBef>
                <a:spcPts val="115"/>
              </a:spcBef>
            </a:pPr>
            <a:endParaRPr lang="en-US" altLang="zh-CN" sz="1800" spc="30" dirty="0">
              <a:solidFill>
                <a:srgbClr val="000000"/>
              </a:solidFill>
              <a:latin typeface="宋体"/>
              <a:ea typeface="宋体"/>
            </a:endParaRPr>
          </a:p>
          <a:p>
            <a:pPr marL="1437005" hangingPunct="0">
              <a:lnSpc>
                <a:spcPct val="109000"/>
              </a:lnSpc>
              <a:spcBef>
                <a:spcPts val="115"/>
              </a:spcBef>
            </a:pPr>
            <a:r>
              <a:rPr lang="zh-CN" altLang="en-US" sz="1800" spc="70" dirty="0">
                <a:solidFill>
                  <a:srgbClr val="000000"/>
                </a:solidFill>
                <a:latin typeface="宋体"/>
                <a:ea typeface="宋体"/>
              </a:rPr>
              <a:t>这组数据中的中位数是否小于等于12：25、</a:t>
            </a:r>
            <a:r>
              <a:rPr lang="zh-CN" altLang="en-US" sz="1800" spc="65" dirty="0">
                <a:solidFill>
                  <a:srgbClr val="000000"/>
                </a:solidFill>
                <a:latin typeface="宋体"/>
                <a:ea typeface="宋体"/>
              </a:rPr>
              <a:t>10</a:t>
            </a:r>
            <a:r>
              <a:rPr lang="zh-CN" altLang="en-US" sz="1800" spc="60" dirty="0">
                <a:solidFill>
                  <a:srgbClr val="000000"/>
                </a:solidFill>
                <a:latin typeface="宋体"/>
                <a:ea typeface="宋体"/>
              </a:rPr>
              <a:t>、15、8、20、18。</a:t>
            </a:r>
          </a:p>
          <a:p>
            <a:pPr marL="1437005" hangingPunct="0">
              <a:lnSpc>
                <a:spcPct val="110000"/>
              </a:lnSpc>
            </a:pPr>
            <a:r>
              <a:rPr lang="zh-CN" altLang="en-US" sz="1800" spc="55" dirty="0">
                <a:solidFill>
                  <a:srgbClr val="000000"/>
                </a:solidFill>
                <a:latin typeface="宋体"/>
                <a:ea typeface="宋体"/>
              </a:rPr>
              <a:t>A：计算中位数，先对数字进行排序（8、</a:t>
            </a:r>
            <a:r>
              <a:rPr lang="zh-CN" altLang="en-US" sz="1800" spc="50" dirty="0">
                <a:solidFill>
                  <a:srgbClr val="000000"/>
                </a:solidFill>
                <a:latin typeface="宋体"/>
                <a:ea typeface="宋体"/>
              </a:rPr>
              <a:t>10、15、18、20、</a:t>
            </a:r>
            <a:r>
              <a:rPr lang="zh-CN" altLang="en-US" sz="1800" spc="45" dirty="0">
                <a:solidFill>
                  <a:srgbClr val="000000"/>
                </a:solidFill>
                <a:latin typeface="宋体"/>
                <a:ea typeface="宋体"/>
              </a:rPr>
              <a:t>25），所以中位数为16.5。</a:t>
            </a:r>
            <a:r>
              <a:rPr lang="zh-CN" altLang="en-US" sz="1800" spc="-40" dirty="0">
                <a:solidFill>
                  <a:srgbClr val="000000"/>
                </a:solidFill>
                <a:latin typeface="宋体"/>
                <a:ea typeface="宋体"/>
              </a:rPr>
              <a:t>答案为Fa</a:t>
            </a:r>
            <a:r>
              <a:rPr lang="zh-CN" altLang="en-US" sz="1800" spc="-30" dirty="0">
                <a:solidFill>
                  <a:srgbClr val="000000"/>
                </a:solidFill>
                <a:latin typeface="宋体"/>
                <a:ea typeface="宋体"/>
              </a:rPr>
              <a:t>lse。</a:t>
            </a:r>
            <a:endParaRPr lang="en-US" altLang="zh-CN" sz="1800" spc="-30" dirty="0">
              <a:solidFill>
                <a:srgbClr val="000000"/>
              </a:solidFill>
              <a:latin typeface="宋体"/>
              <a:ea typeface="宋体"/>
            </a:endParaRPr>
          </a:p>
          <a:p>
            <a:pPr marL="1437005" hangingPunct="0">
              <a:lnSpc>
                <a:spcPct val="110000"/>
              </a:lnSpc>
            </a:pPr>
            <a:endParaRPr lang="zh-CN" altLang="en-US" sz="1800" spc="-30" dirty="0">
              <a:solidFill>
                <a:srgbClr val="000000"/>
              </a:solidFill>
              <a:latin typeface="宋体"/>
              <a:ea typeface="宋体"/>
            </a:endParaRPr>
          </a:p>
          <a:p>
            <a:pPr marL="0" indent="1437005">
              <a:lnSpc>
                <a:spcPct val="102000"/>
              </a:lnSpc>
            </a:pPr>
            <a:r>
              <a:rPr lang="zh-CN" altLang="en-US" sz="1800" spc="70" dirty="0">
                <a:solidFill>
                  <a:srgbClr val="FF0000"/>
                </a:solidFill>
                <a:latin typeface="宋体"/>
                <a:ea typeface="宋体"/>
              </a:rPr>
              <a:t>这组数据中的中位数是否小于等于10：17、</a:t>
            </a:r>
            <a:r>
              <a:rPr lang="zh-CN" altLang="en-US" sz="1800" spc="50" dirty="0">
                <a:solidFill>
                  <a:srgbClr val="FF0000"/>
                </a:solidFill>
                <a:latin typeface="宋体"/>
                <a:ea typeface="宋体"/>
              </a:rPr>
              <a:t>9、10、12、13、4、2</a:t>
            </a:r>
            <a:r>
              <a:rPr lang="zh-CN" altLang="en-US" sz="1800" spc="145" dirty="0">
                <a:solidFill>
                  <a:srgbClr val="000000"/>
                </a:solidFill>
                <a:latin typeface="宋体"/>
                <a:ea typeface="宋体"/>
              </a:rPr>
              <a:t>。</a:t>
            </a:r>
          </a:p>
          <a:p>
            <a:pPr>
              <a:lnSpc>
                <a:spcPts val="1000"/>
              </a:lnSpc>
            </a:pPr>
            <a:endParaRPr lang="en-US" dirty="0"/>
          </a:p>
          <a:p>
            <a:endParaRPr lang="en-US" dirty="0"/>
          </a:p>
        </p:txBody>
      </p:sp>
      <p:sp>
        <p:nvSpPr>
          <p:cNvPr id="8" name="TextBox 7">
            <a:extLst>
              <a:ext uri="{FF2B5EF4-FFF2-40B4-BE49-F238E27FC236}">
                <a16:creationId xmlns:a16="http://schemas.microsoft.com/office/drawing/2014/main" id="{7FF68BDD-E0FB-9ED3-B9A7-0589D0960C3C}"/>
              </a:ext>
            </a:extLst>
          </p:cNvPr>
          <p:cNvSpPr txBox="1"/>
          <p:nvPr/>
        </p:nvSpPr>
        <p:spPr>
          <a:xfrm>
            <a:off x="371540" y="933621"/>
            <a:ext cx="2747932"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Few-shot</a:t>
            </a:r>
            <a:r>
              <a:rPr lang="zh-CN" altLang="en-US" sz="2800" dirty="0"/>
              <a:t> </a:t>
            </a:r>
            <a:r>
              <a:rPr lang="en-US" altLang="zh-CN" sz="2800" dirty="0" err="1"/>
              <a:t>CoT</a:t>
            </a:r>
            <a:endParaRPr lang="en-US" sz="2800" dirty="0"/>
          </a:p>
        </p:txBody>
      </p:sp>
    </p:spTree>
    <p:extLst>
      <p:ext uri="{BB962C8B-B14F-4D97-AF65-F5344CB8AC3E}">
        <p14:creationId xmlns:p14="http://schemas.microsoft.com/office/powerpoint/2010/main" val="1674944595"/>
      </p:ext>
    </p:extLst>
  </p:cSld>
  <p:clrMapOvr>
    <a:masterClrMapping/>
  </p:clrMapOvr>
  <mc:AlternateContent xmlns:mc="http://schemas.openxmlformats.org/markup-compatibility/2006" xmlns:p14="http://schemas.microsoft.com/office/powerpoint/2010/main">
    <mc:Choice Requires="p14">
      <p:transition spd="slow" p14:dur="2000" advTm="110785"/>
    </mc:Choice>
    <mc:Fallback xmlns="">
      <p:transition spd="slow" advTm="1107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10"/>
          <p:cNvSpPr txBox="1"/>
          <p:nvPr/>
        </p:nvSpPr>
        <p:spPr>
          <a:xfrm>
            <a:off x="423937" y="343656"/>
            <a:ext cx="12827113" cy="1133324"/>
          </a:xfrm>
          <a:prstGeom prst="rect">
            <a:avLst/>
          </a:prstGeom>
          <a:noFill/>
        </p:spPr>
        <p:txBody>
          <a:bodyPr wrap="square" lIns="0" tIns="0" rIns="0" bIns="0" rtlCol="0">
            <a:spAutoFit/>
          </a:bodyPr>
          <a:lstStyle/>
          <a:p>
            <a:pPr indent="362864">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The Competitions of LLMs</a:t>
            </a:r>
            <a:endParaRPr lang="en-US" sz="4000" dirty="0">
              <a:latin typeface="Arial" panose="020B0604020202020204" pitchFamily="34" charset="0"/>
              <a:cs typeface="Arial" panose="020B0604020202020204" pitchFamily="34" charset="0"/>
            </a:endParaRPr>
          </a:p>
          <a:p>
            <a:pPr>
              <a:lnSpc>
                <a:spcPts val="952"/>
              </a:lnSpc>
            </a:pPr>
            <a:endParaRPr lang="en-US" sz="1714" dirty="0"/>
          </a:p>
          <a:p>
            <a:pPr>
              <a:lnSpc>
                <a:spcPts val="952"/>
              </a:lnSpc>
            </a:pPr>
            <a:endParaRPr lang="en-US" sz="1714" dirty="0"/>
          </a:p>
          <a:p>
            <a:pPr>
              <a:lnSpc>
                <a:spcPts val="1462"/>
              </a:lnSpc>
            </a:pPr>
            <a:endParaRPr lang="zh-CN" altLang="en-US" sz="1143" spc="-5" dirty="0">
              <a:solidFill>
                <a:srgbClr val="6C6C6C"/>
              </a:solidFill>
              <a:latin typeface="宋体"/>
              <a:ea typeface="宋体"/>
            </a:endParaRPr>
          </a:p>
        </p:txBody>
      </p:sp>
      <p:sp>
        <p:nvSpPr>
          <p:cNvPr id="111" name="TextBox 111"/>
          <p:cNvSpPr txBox="1"/>
          <p:nvPr/>
        </p:nvSpPr>
        <p:spPr>
          <a:xfrm>
            <a:off x="11745565" y="6469562"/>
            <a:ext cx="168778"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18</a:t>
            </a:r>
          </a:p>
        </p:txBody>
      </p:sp>
      <p:sp>
        <p:nvSpPr>
          <p:cNvPr id="3" name="文本框 2"/>
          <p:cNvSpPr txBox="1"/>
          <p:nvPr/>
        </p:nvSpPr>
        <p:spPr>
          <a:xfrm>
            <a:off x="102205" y="1191104"/>
            <a:ext cx="12195516" cy="4493538"/>
          </a:xfrm>
          <a:prstGeom prst="rect">
            <a:avLst/>
          </a:prstGeom>
          <a:noFill/>
        </p:spPr>
        <p:txBody>
          <a:bodyPr wrap="square" rtlCol="0">
            <a:spAutoFit/>
          </a:bodyPr>
          <a:lstStyle/>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March 14, 2023, Anthropic released the large language model </a:t>
            </a:r>
            <a:r>
              <a:rPr lang="en-US" altLang="zh-CN" sz="2600" dirty="0">
                <a:solidFill>
                  <a:srgbClr val="00B050"/>
                </a:solidFill>
                <a:latin typeface="Arial" panose="020B0604020202020204" pitchFamily="34" charset="0"/>
                <a:cs typeface="Arial" panose="020B0604020202020204" pitchFamily="34" charset="0"/>
              </a:rPr>
              <a:t>Claude</a:t>
            </a:r>
            <a:r>
              <a:rPr lang="en-US" altLang="zh-CN" sz="2600" dirty="0">
                <a:latin typeface="Arial" panose="020B0604020202020204" pitchFamily="34" charset="0"/>
                <a:cs typeface="Arial" panose="020B0604020202020204" pitchFamily="34" charset="0"/>
              </a:rPr>
              <a:t>.</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March 16, 2023, Baidu launched its LLM </a:t>
            </a:r>
            <a:r>
              <a:rPr lang="en-US" altLang="zh-CN" sz="2600" dirty="0" err="1">
                <a:solidFill>
                  <a:srgbClr val="00B050"/>
                </a:solidFill>
                <a:latin typeface="Arial" panose="020B0604020202020204" pitchFamily="34" charset="0"/>
                <a:cs typeface="Arial" panose="020B0604020202020204" pitchFamily="34" charset="0"/>
              </a:rPr>
              <a:t>Wenxin</a:t>
            </a:r>
            <a:r>
              <a:rPr lang="en-US" altLang="zh-CN" sz="2600" dirty="0">
                <a:solidFill>
                  <a:srgbClr val="00B050"/>
                </a:solidFill>
                <a:latin typeface="Arial" panose="020B0604020202020204" pitchFamily="34" charset="0"/>
                <a:cs typeface="Arial" panose="020B0604020202020204" pitchFamily="34" charset="0"/>
              </a:rPr>
              <a:t> </a:t>
            </a:r>
            <a:r>
              <a:rPr lang="en-US" altLang="zh-CN" sz="2600" dirty="0" err="1">
                <a:solidFill>
                  <a:srgbClr val="00B050"/>
                </a:solidFill>
                <a:latin typeface="Arial" panose="020B0604020202020204" pitchFamily="34" charset="0"/>
                <a:cs typeface="Arial" panose="020B0604020202020204" pitchFamily="34" charset="0"/>
              </a:rPr>
              <a:t>Yiyan</a:t>
            </a:r>
            <a:r>
              <a:rPr lang="en-US" altLang="zh-CN" sz="2600" dirty="0">
                <a:latin typeface="Arial" panose="020B0604020202020204" pitchFamily="34" charset="0"/>
                <a:cs typeface="Arial" panose="020B0604020202020204" pitchFamily="34" charset="0"/>
              </a:rPr>
              <a:t>.</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April 10, 2023, </a:t>
            </a:r>
            <a:r>
              <a:rPr lang="en-US" altLang="zh-CN" sz="2600" dirty="0" err="1">
                <a:latin typeface="Arial" panose="020B0604020202020204" pitchFamily="34" charset="0"/>
                <a:cs typeface="Arial" panose="020B0604020202020204" pitchFamily="34" charset="0"/>
              </a:rPr>
              <a:t>SenseTime</a:t>
            </a:r>
            <a:r>
              <a:rPr lang="en-US" altLang="zh-CN" sz="2600" dirty="0">
                <a:latin typeface="Arial" panose="020B0604020202020204" pitchFamily="34" charset="0"/>
                <a:cs typeface="Arial" panose="020B0604020202020204" pitchFamily="34" charset="0"/>
              </a:rPr>
              <a:t> released its LLM "</a:t>
            </a:r>
            <a:r>
              <a:rPr lang="en-US" altLang="zh-CN" sz="2600" dirty="0" err="1">
                <a:latin typeface="Arial" panose="020B0604020202020204" pitchFamily="34" charset="0"/>
                <a:cs typeface="Arial" panose="020B0604020202020204" pitchFamily="34" charset="0"/>
              </a:rPr>
              <a:t>Shangliang</a:t>
            </a:r>
            <a:r>
              <a:rPr lang="en-US" altLang="zh-CN" sz="2600" dirty="0">
                <a:latin typeface="Arial" panose="020B0604020202020204" pitchFamily="34" charset="0"/>
                <a:cs typeface="Arial" panose="020B0604020202020204" pitchFamily="34" charset="0"/>
              </a:rPr>
              <a:t>."</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April 11, 2023, Alibaba introduced its LLM </a:t>
            </a:r>
            <a:r>
              <a:rPr lang="en-US" altLang="zh-CN" sz="2600" dirty="0" err="1">
                <a:solidFill>
                  <a:srgbClr val="00B050"/>
                </a:solidFill>
                <a:latin typeface="Arial" panose="020B0604020202020204" pitchFamily="34" charset="0"/>
                <a:cs typeface="Arial" panose="020B0604020202020204" pitchFamily="34" charset="0"/>
              </a:rPr>
              <a:t>Tongyi</a:t>
            </a:r>
            <a:r>
              <a:rPr lang="en-US" altLang="zh-CN" sz="2600" dirty="0">
                <a:solidFill>
                  <a:srgbClr val="00B050"/>
                </a:solidFill>
                <a:latin typeface="Arial" panose="020B0604020202020204" pitchFamily="34" charset="0"/>
                <a:cs typeface="Arial" panose="020B0604020202020204" pitchFamily="34" charset="0"/>
              </a:rPr>
              <a:t> </a:t>
            </a:r>
            <a:r>
              <a:rPr lang="en-US" altLang="zh-CN" sz="2600" dirty="0" err="1">
                <a:solidFill>
                  <a:srgbClr val="00B050"/>
                </a:solidFill>
                <a:latin typeface="Arial" panose="020B0604020202020204" pitchFamily="34" charset="0"/>
                <a:cs typeface="Arial" panose="020B0604020202020204" pitchFamily="34" charset="0"/>
              </a:rPr>
              <a:t>Qianwen</a:t>
            </a:r>
            <a:r>
              <a:rPr lang="en-US" altLang="zh-CN" sz="2600" dirty="0">
                <a:latin typeface="Arial" panose="020B0604020202020204" pitchFamily="34" charset="0"/>
                <a:cs typeface="Arial" panose="020B0604020202020204" pitchFamily="34" charset="0"/>
              </a:rPr>
              <a:t>.</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April 19, 2023, Stability AI launched </a:t>
            </a:r>
            <a:r>
              <a:rPr lang="en-US" altLang="zh-CN" sz="2600" dirty="0" err="1">
                <a:latin typeface="Arial" panose="020B0604020202020204" pitchFamily="34" charset="0"/>
                <a:cs typeface="Arial" panose="020B0604020202020204" pitchFamily="34" charset="0"/>
              </a:rPr>
              <a:t>StableLM</a:t>
            </a:r>
            <a:r>
              <a:rPr lang="en-US" altLang="zh-CN" sz="2600" dirty="0">
                <a:latin typeface="Arial" panose="020B0604020202020204" pitchFamily="34" charset="0"/>
                <a:cs typeface="Arial" panose="020B0604020202020204" pitchFamily="34" charset="0"/>
              </a:rPr>
              <a:t>.</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May 6, 2023, </a:t>
            </a:r>
            <a:r>
              <a:rPr lang="en-US" altLang="zh-CN" sz="2600" dirty="0" err="1">
                <a:latin typeface="Arial" panose="020B0604020202020204" pitchFamily="34" charset="0"/>
                <a:cs typeface="Arial" panose="020B0604020202020204" pitchFamily="34" charset="0"/>
              </a:rPr>
              <a:t>iFlytek</a:t>
            </a:r>
            <a:r>
              <a:rPr lang="en-US" altLang="zh-CN" sz="2600" dirty="0">
                <a:latin typeface="Arial" panose="020B0604020202020204" pitchFamily="34" charset="0"/>
                <a:cs typeface="Arial" panose="020B0604020202020204" pitchFamily="34" charset="0"/>
              </a:rPr>
              <a:t> released the </a:t>
            </a:r>
            <a:r>
              <a:rPr lang="en-US" altLang="zh-CN" sz="2600" dirty="0" err="1">
                <a:latin typeface="Arial" panose="020B0604020202020204" pitchFamily="34" charset="0"/>
                <a:cs typeface="Arial" panose="020B0604020202020204" pitchFamily="34" charset="0"/>
              </a:rPr>
              <a:t>Xinghuo</a:t>
            </a:r>
            <a:r>
              <a:rPr lang="en-US" altLang="zh-CN" sz="2600" dirty="0">
                <a:latin typeface="Arial" panose="020B0604020202020204" pitchFamily="34" charset="0"/>
                <a:cs typeface="Arial" panose="020B0604020202020204" pitchFamily="34" charset="0"/>
              </a:rPr>
              <a:t> cognitive model.</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June 15, 2023, </a:t>
            </a:r>
            <a:r>
              <a:rPr lang="en-US" altLang="zh-CN" sz="2600" dirty="0" err="1">
                <a:latin typeface="Arial" panose="020B0604020202020204" pitchFamily="34" charset="0"/>
                <a:cs typeface="Arial" panose="020B0604020202020204" pitchFamily="34" charset="0"/>
              </a:rPr>
              <a:t>Baichuan</a:t>
            </a:r>
            <a:r>
              <a:rPr lang="en-US" altLang="zh-CN" sz="2600" dirty="0">
                <a:latin typeface="Arial" panose="020B0604020202020204" pitchFamily="34" charset="0"/>
                <a:cs typeface="Arial" panose="020B0604020202020204" pitchFamily="34" charset="0"/>
              </a:rPr>
              <a:t> Intelligence open-sourced a bilingual LLM.</a:t>
            </a:r>
          </a:p>
          <a:p>
            <a:pPr marL="326578" indent="-326578">
              <a:buFont typeface="Arial" panose="020B0604020202090204" pitchFamily="34" charset="0"/>
              <a:buChar char="•"/>
            </a:pPr>
            <a:r>
              <a:rPr lang="en-US" altLang="zh-CN" sz="2600" dirty="0">
                <a:latin typeface="Arial" panose="020B0604020202020204" pitchFamily="34" charset="0"/>
                <a:cs typeface="Arial" panose="020B0604020202020204" pitchFamily="34" charset="0"/>
              </a:rPr>
              <a:t>On July 19, 2023, </a:t>
            </a:r>
            <a:r>
              <a:rPr lang="en-US" altLang="zh-CN" sz="2600" dirty="0">
                <a:solidFill>
                  <a:srgbClr val="00B050"/>
                </a:solidFill>
                <a:latin typeface="Arial" panose="020B0604020202020204" pitchFamily="34" charset="0"/>
                <a:cs typeface="Arial" panose="020B0604020202020204" pitchFamily="34" charset="0"/>
              </a:rPr>
              <a:t>LLaMA2</a:t>
            </a:r>
            <a:r>
              <a:rPr lang="en-US" altLang="zh-CN" sz="2600" dirty="0">
                <a:latin typeface="Arial" panose="020B0604020202020204" pitchFamily="34" charset="0"/>
                <a:cs typeface="Arial" panose="020B0604020202020204" pitchFamily="34" charset="0"/>
              </a:rPr>
              <a:t> was open-sourced.</a:t>
            </a:r>
          </a:p>
          <a:p>
            <a:r>
              <a:rPr lang="en-US" altLang="zh-CN" sz="2600" dirty="0">
                <a:latin typeface="Arial" panose="020B0604020202020204" pitchFamily="34" charset="0"/>
                <a:cs typeface="Arial" panose="020B0604020202020204" pitchFamily="34" charset="0"/>
              </a:rPr>
              <a:t>...</a:t>
            </a:r>
          </a:p>
          <a:p>
            <a:r>
              <a:rPr lang="en-US" altLang="zh-CN" sz="2600" dirty="0">
                <a:latin typeface="Arial" panose="020B0604020202020204" pitchFamily="34" charset="0"/>
                <a:cs typeface="Arial" panose="020B0604020202020204" pitchFamily="34" charset="0"/>
              </a:rPr>
              <a:t>The release of new models almost every month has led to the presence of </a:t>
            </a:r>
            <a:r>
              <a:rPr lang="en-US" altLang="zh-CN" sz="2600" dirty="0">
                <a:solidFill>
                  <a:srgbClr val="00B050"/>
                </a:solidFill>
                <a:latin typeface="Arial" panose="020B0604020202020204" pitchFamily="34" charset="0"/>
                <a:cs typeface="Arial" panose="020B0604020202020204" pitchFamily="34" charset="0"/>
              </a:rPr>
              <a:t>hundreds of </a:t>
            </a:r>
            <a:r>
              <a:rPr lang="en-US" altLang="zh-CN" sz="2600" dirty="0">
                <a:latin typeface="Arial" panose="020B0604020202020204" pitchFamily="34" charset="0"/>
                <a:cs typeface="Arial" panose="020B0604020202020204" pitchFamily="34" charset="0"/>
              </a:rPr>
              <a:t>large language models in the market today.</a:t>
            </a:r>
          </a:p>
        </p:txBody>
      </p:sp>
    </p:spTree>
  </p:cSld>
  <p:clrMapOvr>
    <a:masterClrMapping/>
  </p:clrMapOvr>
  <mc:AlternateContent xmlns:mc="http://schemas.openxmlformats.org/markup-compatibility/2006" xmlns:p14="http://schemas.microsoft.com/office/powerpoint/2010/main">
    <mc:Choice Requires="p14">
      <p:transition spd="slow" p14:dur="2000" advTm="310"/>
    </mc:Choice>
    <mc:Fallback xmlns="">
      <p:transition spd="slow" advTm="31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0F79-CDBA-96CF-20CB-C42415E88790}"/>
            </a:ext>
          </a:extLst>
        </p:cNvPr>
        <p:cNvGrpSpPr/>
        <p:nvPr/>
      </p:nvGrpSpPr>
      <p:grpSpPr>
        <a:xfrm>
          <a:off x="0" y="0"/>
          <a:ext cx="0" cy="0"/>
          <a:chOff x="0" y="0"/>
          <a:chExt cx="0" cy="0"/>
        </a:xfrm>
      </p:grpSpPr>
      <p:pic>
        <p:nvPicPr>
          <p:cNvPr id="8" name="Picture 7" descr="A screenshot of a cell phone&#10;&#10;AI-generated content may be incorrect.">
            <a:extLst>
              <a:ext uri="{FF2B5EF4-FFF2-40B4-BE49-F238E27FC236}">
                <a16:creationId xmlns:a16="http://schemas.microsoft.com/office/drawing/2014/main" id="{2A8CE3EE-024F-2681-50A6-6A4B97729779}"/>
              </a:ext>
            </a:extLst>
          </p:cNvPr>
          <p:cNvPicPr>
            <a:picLocks noChangeAspect="1"/>
          </p:cNvPicPr>
          <p:nvPr/>
        </p:nvPicPr>
        <p:blipFill>
          <a:blip r:embed="rId2"/>
          <a:srcRect l="-77" t="6282" r="53576" b="8137"/>
          <a:stretch/>
        </p:blipFill>
        <p:spPr>
          <a:xfrm>
            <a:off x="2554593" y="1168678"/>
            <a:ext cx="6938025" cy="2771671"/>
          </a:xfrm>
          <a:prstGeom prst="rect">
            <a:avLst/>
          </a:prstGeom>
        </p:spPr>
      </p:pic>
      <p:sp>
        <p:nvSpPr>
          <p:cNvPr id="3" name="TextBox 2">
            <a:extLst>
              <a:ext uri="{FF2B5EF4-FFF2-40B4-BE49-F238E27FC236}">
                <a16:creationId xmlns:a16="http://schemas.microsoft.com/office/drawing/2014/main" id="{EDD8E79C-21F7-917B-B961-619524A58D10}"/>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8B09BE9B-5476-EB00-A0C2-132978679C94}"/>
              </a:ext>
            </a:extLst>
          </p:cNvPr>
          <p:cNvSpPr txBox="1"/>
          <p:nvPr/>
        </p:nvSpPr>
        <p:spPr>
          <a:xfrm>
            <a:off x="263052" y="670408"/>
            <a:ext cx="677499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Zero</a:t>
            </a:r>
            <a:r>
              <a:rPr lang="en-US" altLang="zh-CN" sz="2800" dirty="0">
                <a:solidFill>
                  <a:srgbClr val="000000"/>
                </a:solidFill>
                <a:latin typeface="Helvetica" pitchFamily="2" charset="0"/>
              </a:rPr>
              <a:t>-shot</a:t>
            </a:r>
            <a:r>
              <a:rPr lang="zh-CN" altLang="en-US" sz="2800" dirty="0">
                <a:solidFill>
                  <a:srgbClr val="000000"/>
                </a:solidFill>
                <a:latin typeface="Helvetica" pitchFamily="2" charset="0"/>
              </a:rPr>
              <a:t> </a:t>
            </a:r>
            <a:r>
              <a:rPr lang="en-US" altLang="zh-CN" sz="2800" dirty="0" err="1">
                <a:solidFill>
                  <a:srgbClr val="000000"/>
                </a:solidFill>
                <a:latin typeface="Helvetica" pitchFamily="2" charset="0"/>
              </a:rPr>
              <a:t>CoT</a:t>
            </a:r>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Let’s</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think</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by</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endParaRPr lang="en-US" sz="2800" dirty="0"/>
          </a:p>
        </p:txBody>
      </p:sp>
      <p:pic>
        <p:nvPicPr>
          <p:cNvPr id="9" name="Picture 8" descr="A screenshot of a cell phone&#10;&#10;AI-generated content may be incorrect.">
            <a:extLst>
              <a:ext uri="{FF2B5EF4-FFF2-40B4-BE49-F238E27FC236}">
                <a16:creationId xmlns:a16="http://schemas.microsoft.com/office/drawing/2014/main" id="{BA662AC2-87CB-C63A-6287-48192FB3F5DA}"/>
              </a:ext>
            </a:extLst>
          </p:cNvPr>
          <p:cNvPicPr>
            <a:picLocks noChangeAspect="1"/>
          </p:cNvPicPr>
          <p:nvPr/>
        </p:nvPicPr>
        <p:blipFill>
          <a:blip r:embed="rId2"/>
          <a:srcRect l="48034" t="5389" r="4174" b="5967"/>
          <a:stretch/>
        </p:blipFill>
        <p:spPr>
          <a:xfrm>
            <a:off x="2554595" y="3940349"/>
            <a:ext cx="7082810" cy="2851622"/>
          </a:xfrm>
          <a:prstGeom prst="rect">
            <a:avLst/>
          </a:prstGeom>
        </p:spPr>
      </p:pic>
      <p:sp>
        <p:nvSpPr>
          <p:cNvPr id="10" name="TextBox 9">
            <a:extLst>
              <a:ext uri="{FF2B5EF4-FFF2-40B4-BE49-F238E27FC236}">
                <a16:creationId xmlns:a16="http://schemas.microsoft.com/office/drawing/2014/main" id="{D01C7E36-69C8-B9E1-5002-3BB3925F2D1E}"/>
              </a:ext>
            </a:extLst>
          </p:cNvPr>
          <p:cNvSpPr txBox="1"/>
          <p:nvPr/>
        </p:nvSpPr>
        <p:spPr>
          <a:xfrm>
            <a:off x="0" y="6484194"/>
            <a:ext cx="2677336" cy="307777"/>
          </a:xfrm>
          <a:prstGeom prst="rect">
            <a:avLst/>
          </a:prstGeom>
          <a:noFill/>
        </p:spPr>
        <p:txBody>
          <a:bodyPr wrap="none" rtlCol="0">
            <a:spAutoFit/>
          </a:bodyPr>
          <a:lstStyle/>
          <a:p>
            <a:r>
              <a:rPr lang="en-US" sz="1400" dirty="0"/>
              <a:t>https://</a:t>
            </a:r>
            <a:r>
              <a:rPr lang="en-US" sz="1400" dirty="0" err="1"/>
              <a:t>arxiv.org</a:t>
            </a:r>
            <a:r>
              <a:rPr lang="en-US" sz="1400" dirty="0"/>
              <a:t>/pdf/2205.11916</a:t>
            </a:r>
          </a:p>
        </p:txBody>
      </p:sp>
    </p:spTree>
    <p:extLst>
      <p:ext uri="{BB962C8B-B14F-4D97-AF65-F5344CB8AC3E}">
        <p14:creationId xmlns:p14="http://schemas.microsoft.com/office/powerpoint/2010/main" val="1301582077"/>
      </p:ext>
    </p:extLst>
  </p:cSld>
  <p:clrMapOvr>
    <a:masterClrMapping/>
  </p:clrMapOvr>
  <mc:AlternateContent xmlns:mc="http://schemas.openxmlformats.org/markup-compatibility/2006" xmlns:p14="http://schemas.microsoft.com/office/powerpoint/2010/main">
    <mc:Choice Requires="p14">
      <p:transition spd="slow" p14:dur="2000" advTm="50116"/>
    </mc:Choice>
    <mc:Fallback xmlns="">
      <p:transition spd="slow" advTm="5011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table&#10;&#10;AI-generated content may be incorrect.">
            <a:extLst>
              <a:ext uri="{FF2B5EF4-FFF2-40B4-BE49-F238E27FC236}">
                <a16:creationId xmlns:a16="http://schemas.microsoft.com/office/drawing/2014/main" id="{C2E06F9F-AE44-C633-FC8D-7202164CB082}"/>
              </a:ext>
            </a:extLst>
          </p:cNvPr>
          <p:cNvPicPr>
            <a:picLocks noChangeAspect="1"/>
          </p:cNvPicPr>
          <p:nvPr/>
        </p:nvPicPr>
        <p:blipFill>
          <a:blip r:embed="rId2"/>
          <a:srcRect t="1987"/>
          <a:stretch/>
        </p:blipFill>
        <p:spPr>
          <a:xfrm>
            <a:off x="637367" y="1088356"/>
            <a:ext cx="8770104" cy="5211653"/>
          </a:xfrm>
          <a:prstGeom prst="rect">
            <a:avLst/>
          </a:prstGeom>
        </p:spPr>
      </p:pic>
      <p:sp>
        <p:nvSpPr>
          <p:cNvPr id="5" name="TextBox 4">
            <a:extLst>
              <a:ext uri="{FF2B5EF4-FFF2-40B4-BE49-F238E27FC236}">
                <a16:creationId xmlns:a16="http://schemas.microsoft.com/office/drawing/2014/main" id="{BCB36D16-A482-FB51-D0D6-C7B44604FFB0}"/>
              </a:ext>
            </a:extLst>
          </p:cNvPr>
          <p:cNvSpPr txBox="1"/>
          <p:nvPr/>
        </p:nvSpPr>
        <p:spPr>
          <a:xfrm>
            <a:off x="0" y="6484194"/>
            <a:ext cx="2677336" cy="307777"/>
          </a:xfrm>
          <a:prstGeom prst="rect">
            <a:avLst/>
          </a:prstGeom>
          <a:noFill/>
        </p:spPr>
        <p:txBody>
          <a:bodyPr wrap="none" rtlCol="0">
            <a:spAutoFit/>
          </a:bodyPr>
          <a:lstStyle/>
          <a:p>
            <a:r>
              <a:rPr lang="en-US" sz="1400" dirty="0"/>
              <a:t>https://</a:t>
            </a:r>
            <a:r>
              <a:rPr lang="en-US" sz="1400" dirty="0" err="1"/>
              <a:t>arxiv.org</a:t>
            </a:r>
            <a:r>
              <a:rPr lang="en-US" sz="1400" dirty="0"/>
              <a:t>/pdf/2205.11916</a:t>
            </a:r>
          </a:p>
        </p:txBody>
      </p:sp>
      <p:sp>
        <p:nvSpPr>
          <p:cNvPr id="6" name="TextBox 5">
            <a:extLst>
              <a:ext uri="{FF2B5EF4-FFF2-40B4-BE49-F238E27FC236}">
                <a16:creationId xmlns:a16="http://schemas.microsoft.com/office/drawing/2014/main" id="{BDAD51FF-9F36-7035-B34A-D4BF6D3831C9}"/>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A293AA13-B11A-7FC3-9CFA-282C0FCEC874}"/>
              </a:ext>
            </a:extLst>
          </p:cNvPr>
          <p:cNvSpPr txBox="1"/>
          <p:nvPr/>
        </p:nvSpPr>
        <p:spPr>
          <a:xfrm>
            <a:off x="263052" y="670408"/>
            <a:ext cx="677499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Zero</a:t>
            </a:r>
            <a:r>
              <a:rPr lang="en-US" altLang="zh-CN" sz="2800" dirty="0">
                <a:solidFill>
                  <a:srgbClr val="000000"/>
                </a:solidFill>
                <a:latin typeface="Helvetica" pitchFamily="2" charset="0"/>
              </a:rPr>
              <a:t>-shot</a:t>
            </a:r>
            <a:r>
              <a:rPr lang="zh-CN" altLang="en-US" sz="2800" dirty="0">
                <a:solidFill>
                  <a:srgbClr val="000000"/>
                </a:solidFill>
                <a:latin typeface="Helvetica" pitchFamily="2" charset="0"/>
              </a:rPr>
              <a:t> </a:t>
            </a:r>
            <a:r>
              <a:rPr lang="en-US" altLang="zh-CN" sz="2800" dirty="0" err="1">
                <a:solidFill>
                  <a:srgbClr val="000000"/>
                </a:solidFill>
                <a:latin typeface="Helvetica" pitchFamily="2" charset="0"/>
              </a:rPr>
              <a:t>CoT</a:t>
            </a:r>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Let’s</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think</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by</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endParaRPr lang="en-US" sz="2800" dirty="0"/>
          </a:p>
        </p:txBody>
      </p:sp>
    </p:spTree>
    <p:extLst>
      <p:ext uri="{BB962C8B-B14F-4D97-AF65-F5344CB8AC3E}">
        <p14:creationId xmlns:p14="http://schemas.microsoft.com/office/powerpoint/2010/main" val="1634521584"/>
      </p:ext>
    </p:extLst>
  </p:cSld>
  <p:clrMapOvr>
    <a:masterClrMapping/>
  </p:clrMapOvr>
  <mc:AlternateContent xmlns:mc="http://schemas.openxmlformats.org/markup-compatibility/2006" xmlns:p14="http://schemas.microsoft.com/office/powerpoint/2010/main">
    <mc:Choice Requires="p14">
      <p:transition spd="slow" p14:dur="2000" advTm="20237"/>
    </mc:Choice>
    <mc:Fallback xmlns="">
      <p:transition spd="slow" advTm="2023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0E5F4-4BB4-77C3-F4D4-D873191D6FD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FD407FC-B20F-3A25-B7F1-6CFCE25D888D}"/>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4247D2B5-5DCB-6BDE-C4A8-92C17B2A54AD}"/>
              </a:ext>
            </a:extLst>
          </p:cNvPr>
          <p:cNvSpPr txBox="1"/>
          <p:nvPr/>
        </p:nvSpPr>
        <p:spPr>
          <a:xfrm>
            <a:off x="263052" y="670408"/>
            <a:ext cx="677499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Zero</a:t>
            </a:r>
            <a:r>
              <a:rPr lang="en-US" altLang="zh-CN" sz="2800" dirty="0">
                <a:solidFill>
                  <a:srgbClr val="000000"/>
                </a:solidFill>
                <a:latin typeface="Helvetica" pitchFamily="2" charset="0"/>
              </a:rPr>
              <a:t>-shot</a:t>
            </a:r>
            <a:r>
              <a:rPr lang="zh-CN" altLang="en-US" sz="2800" dirty="0">
                <a:solidFill>
                  <a:srgbClr val="000000"/>
                </a:solidFill>
                <a:latin typeface="Helvetica" pitchFamily="2" charset="0"/>
              </a:rPr>
              <a:t> </a:t>
            </a:r>
            <a:r>
              <a:rPr lang="en-US" altLang="zh-CN" sz="2800" dirty="0" err="1">
                <a:solidFill>
                  <a:srgbClr val="000000"/>
                </a:solidFill>
                <a:latin typeface="Helvetica" pitchFamily="2" charset="0"/>
              </a:rPr>
              <a:t>CoT</a:t>
            </a:r>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Let’s</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think</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by</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endParaRPr lang="en-US" sz="2800" dirty="0"/>
          </a:p>
        </p:txBody>
      </p:sp>
      <p:pic>
        <p:nvPicPr>
          <p:cNvPr id="3" name="Picture 2" descr="A white paper with text and cartoon character&#10;&#10;AI-generated content may be incorrect.">
            <a:extLst>
              <a:ext uri="{FF2B5EF4-FFF2-40B4-BE49-F238E27FC236}">
                <a16:creationId xmlns:a16="http://schemas.microsoft.com/office/drawing/2014/main" id="{9011B5A6-7607-E2A8-5084-BD062361283B}"/>
              </a:ext>
            </a:extLst>
          </p:cNvPr>
          <p:cNvPicPr>
            <a:picLocks noChangeAspect="1"/>
          </p:cNvPicPr>
          <p:nvPr/>
        </p:nvPicPr>
        <p:blipFill>
          <a:blip r:embed="rId2"/>
          <a:stretch>
            <a:fillRect/>
          </a:stretch>
        </p:blipFill>
        <p:spPr>
          <a:xfrm>
            <a:off x="412954" y="1088697"/>
            <a:ext cx="11054664" cy="5664372"/>
          </a:xfrm>
          <a:prstGeom prst="rect">
            <a:avLst/>
          </a:prstGeom>
        </p:spPr>
      </p:pic>
    </p:spTree>
    <p:extLst>
      <p:ext uri="{BB962C8B-B14F-4D97-AF65-F5344CB8AC3E}">
        <p14:creationId xmlns:p14="http://schemas.microsoft.com/office/powerpoint/2010/main" val="1370638244"/>
      </p:ext>
    </p:extLst>
  </p:cSld>
  <p:clrMapOvr>
    <a:masterClrMapping/>
  </p:clrMapOvr>
  <mc:AlternateContent xmlns:mc="http://schemas.openxmlformats.org/markup-compatibility/2006" xmlns:p14="http://schemas.microsoft.com/office/powerpoint/2010/main">
    <mc:Choice Requires="p14">
      <p:transition spd="slow" p14:dur="2000" advTm="3547"/>
    </mc:Choice>
    <mc:Fallback xmlns="">
      <p:transition spd="slow" advTm="354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743B8-BF53-B16F-1FE5-9902D29FCBA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2FC29C3-4A93-205D-605F-FC1E7D617397}"/>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8B30161A-6823-89C2-FC6F-D63598E8CA55}"/>
              </a:ext>
            </a:extLst>
          </p:cNvPr>
          <p:cNvSpPr txBox="1"/>
          <p:nvPr/>
        </p:nvSpPr>
        <p:spPr>
          <a:xfrm>
            <a:off x="263052" y="670408"/>
            <a:ext cx="677499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Zero</a:t>
            </a:r>
            <a:r>
              <a:rPr lang="en-US" altLang="zh-CN" sz="2800" dirty="0">
                <a:solidFill>
                  <a:srgbClr val="000000"/>
                </a:solidFill>
                <a:latin typeface="Helvetica" pitchFamily="2" charset="0"/>
              </a:rPr>
              <a:t>-shot</a:t>
            </a:r>
            <a:r>
              <a:rPr lang="zh-CN" altLang="en-US" sz="2800" dirty="0">
                <a:solidFill>
                  <a:srgbClr val="000000"/>
                </a:solidFill>
                <a:latin typeface="Helvetica" pitchFamily="2" charset="0"/>
              </a:rPr>
              <a:t> </a:t>
            </a:r>
            <a:r>
              <a:rPr lang="en-US" altLang="zh-CN" sz="2800" dirty="0" err="1">
                <a:solidFill>
                  <a:srgbClr val="000000"/>
                </a:solidFill>
                <a:latin typeface="Helvetica" pitchFamily="2" charset="0"/>
              </a:rPr>
              <a:t>CoT</a:t>
            </a:r>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Let’s</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think</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by</a:t>
            </a:r>
            <a:r>
              <a:rPr lang="zh-CN" altLang="en-US" sz="2800" dirty="0">
                <a:solidFill>
                  <a:srgbClr val="000000"/>
                </a:solidFill>
                <a:effectLst/>
                <a:latin typeface="Helvetica" pitchFamily="2" charset="0"/>
              </a:rPr>
              <a:t> </a:t>
            </a:r>
            <a:r>
              <a:rPr lang="en-US" altLang="zh-CN" sz="2800" dirty="0">
                <a:solidFill>
                  <a:srgbClr val="000000"/>
                </a:solidFill>
                <a:effectLst/>
                <a:latin typeface="Helvetica" pitchFamily="2" charset="0"/>
              </a:rPr>
              <a:t>step</a:t>
            </a:r>
            <a:endParaRPr lang="en-US" sz="2800" dirty="0"/>
          </a:p>
        </p:txBody>
      </p:sp>
      <p:pic>
        <p:nvPicPr>
          <p:cNvPr id="4" name="Picture 3" descr="A screenshot of a cell phone&#10;&#10;AI-generated content may be incorrect.">
            <a:extLst>
              <a:ext uri="{FF2B5EF4-FFF2-40B4-BE49-F238E27FC236}">
                <a16:creationId xmlns:a16="http://schemas.microsoft.com/office/drawing/2014/main" id="{78E3F097-F547-3577-3E2D-C726F6500D61}"/>
              </a:ext>
            </a:extLst>
          </p:cNvPr>
          <p:cNvPicPr>
            <a:picLocks noChangeAspect="1"/>
          </p:cNvPicPr>
          <p:nvPr/>
        </p:nvPicPr>
        <p:blipFill>
          <a:blip r:embed="rId2"/>
          <a:stretch>
            <a:fillRect/>
          </a:stretch>
        </p:blipFill>
        <p:spPr>
          <a:xfrm>
            <a:off x="263052" y="1308769"/>
            <a:ext cx="4518377" cy="5499272"/>
          </a:xfrm>
          <a:prstGeom prst="rect">
            <a:avLst/>
          </a:prstGeom>
        </p:spPr>
      </p:pic>
      <p:sp>
        <p:nvSpPr>
          <p:cNvPr id="5" name="TextBox 4">
            <a:extLst>
              <a:ext uri="{FF2B5EF4-FFF2-40B4-BE49-F238E27FC236}">
                <a16:creationId xmlns:a16="http://schemas.microsoft.com/office/drawing/2014/main" id="{695CBECC-4D3F-F409-DD9D-84EAEB36E5E7}"/>
              </a:ext>
            </a:extLst>
          </p:cNvPr>
          <p:cNvSpPr txBox="1"/>
          <p:nvPr/>
        </p:nvSpPr>
        <p:spPr>
          <a:xfrm>
            <a:off x="4900669" y="2323355"/>
            <a:ext cx="7028279" cy="2923877"/>
          </a:xfrm>
          <a:prstGeom prst="rect">
            <a:avLst/>
          </a:prstGeom>
          <a:noFill/>
        </p:spPr>
        <p:txBody>
          <a:bodyPr wrap="square" rtlCol="0">
            <a:spAutoFit/>
          </a:bodyPr>
          <a:lstStyle/>
          <a:p>
            <a:r>
              <a:rPr lang="en-US" sz="2800" dirty="0">
                <a:effectLst/>
                <a:latin typeface="NimbusRomNo9L"/>
              </a:rPr>
              <a:t>“Across most perturbations, we find that zero-shot </a:t>
            </a:r>
            <a:r>
              <a:rPr lang="en-US" sz="2800" dirty="0" err="1">
                <a:effectLst/>
                <a:latin typeface="NimbusRomNo9L"/>
              </a:rPr>
              <a:t>CoT</a:t>
            </a:r>
            <a:r>
              <a:rPr lang="en-US" sz="2800" dirty="0">
                <a:effectLst/>
                <a:latin typeface="NimbusRomNo9L"/>
              </a:rPr>
              <a:t> reduces the likelihood of selecting unknown or generating a non-toxic answer. “</a:t>
            </a:r>
          </a:p>
          <a:p>
            <a:endParaRPr lang="en-US" sz="2800" dirty="0">
              <a:solidFill>
                <a:srgbClr val="1A1A1A"/>
              </a:solidFill>
              <a:effectLst/>
              <a:latin typeface="Helvetica" pitchFamily="2" charset="0"/>
            </a:endParaRPr>
          </a:p>
          <a:p>
            <a:r>
              <a:rPr lang="en-US" dirty="0">
                <a:solidFill>
                  <a:srgbClr val="1A1A1A"/>
                </a:solidFill>
                <a:effectLst/>
                <a:latin typeface="Helvetica" pitchFamily="2" charset="0"/>
              </a:rPr>
              <a:t>"On second thought, let's not think step by step! Bias and toxicity in</a:t>
            </a:r>
          </a:p>
          <a:p>
            <a:r>
              <a:rPr lang="en-US" dirty="0">
                <a:solidFill>
                  <a:srgbClr val="1A1A1A"/>
                </a:solidFill>
                <a:effectLst/>
                <a:latin typeface="Helvetica" pitchFamily="2" charset="0"/>
              </a:rPr>
              <a:t>zero-shot reasoning." </a:t>
            </a:r>
            <a:r>
              <a:rPr lang="en-US" dirty="0" err="1">
                <a:solidFill>
                  <a:srgbClr val="1A1A1A"/>
                </a:solidFill>
                <a:effectLst/>
                <a:latin typeface="Helvetica" pitchFamily="2" charset="0"/>
              </a:rPr>
              <a:t>arXiv</a:t>
            </a:r>
            <a:r>
              <a:rPr lang="en-US" dirty="0">
                <a:solidFill>
                  <a:srgbClr val="1A1A1A"/>
                </a:solidFill>
                <a:effectLst/>
                <a:latin typeface="Helvetica" pitchFamily="2" charset="0"/>
              </a:rPr>
              <a:t> preprint arXiv:2212.08061 (2022).</a:t>
            </a:r>
          </a:p>
          <a:p>
            <a:endParaRPr lang="en-US" dirty="0"/>
          </a:p>
          <a:p>
            <a:endParaRPr lang="en-US" dirty="0"/>
          </a:p>
        </p:txBody>
      </p:sp>
    </p:spTree>
    <p:extLst>
      <p:ext uri="{BB962C8B-B14F-4D97-AF65-F5344CB8AC3E}">
        <p14:creationId xmlns:p14="http://schemas.microsoft.com/office/powerpoint/2010/main" val="1510418420"/>
      </p:ext>
    </p:extLst>
  </p:cSld>
  <p:clrMapOvr>
    <a:masterClrMapping/>
  </p:clrMapOvr>
  <mc:AlternateContent xmlns:mc="http://schemas.openxmlformats.org/markup-compatibility/2006" xmlns:p14="http://schemas.microsoft.com/office/powerpoint/2010/main">
    <mc:Choice Requires="p14">
      <p:transition spd="slow" p14:dur="2000" advTm="35417"/>
    </mc:Choice>
    <mc:Fallback xmlns="">
      <p:transition spd="slow" advTm="3541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52BF3-C4A4-7798-1930-7FB0DFF7C20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09086E1-1680-E37A-2D70-AD58F3D13991}"/>
              </a:ext>
            </a:extLst>
          </p:cNvPr>
          <p:cNvSpPr txBox="1"/>
          <p:nvPr/>
        </p:nvSpPr>
        <p:spPr>
          <a:xfrm>
            <a:off x="263052" y="0"/>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Some</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Tricks</a:t>
            </a:r>
          </a:p>
          <a:p>
            <a:endParaRPr lang="en-US" altLang="zh-CN" sz="4000" dirty="0">
              <a:sym typeface="+mn-ea"/>
            </a:endParaRPr>
          </a:p>
          <a:p>
            <a:endParaRPr lang="en-US" altLang="zh-CN" sz="4000" dirty="0">
              <a:sym typeface="+mn-ea"/>
            </a:endParaRPr>
          </a:p>
        </p:txBody>
      </p:sp>
      <p:sp>
        <p:nvSpPr>
          <p:cNvPr id="7" name="TextBox 6">
            <a:extLst>
              <a:ext uri="{FF2B5EF4-FFF2-40B4-BE49-F238E27FC236}">
                <a16:creationId xmlns:a16="http://schemas.microsoft.com/office/drawing/2014/main" id="{EC203488-6953-99FA-9191-2CAF1FA04272}"/>
              </a:ext>
            </a:extLst>
          </p:cNvPr>
          <p:cNvSpPr txBox="1"/>
          <p:nvPr/>
        </p:nvSpPr>
        <p:spPr>
          <a:xfrm>
            <a:off x="302058" y="856387"/>
            <a:ext cx="2627642"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solidFill>
                  <a:srgbClr val="000000"/>
                </a:solidFill>
                <a:effectLst/>
                <a:latin typeface="Helvetica" pitchFamily="2" charset="0"/>
              </a:rPr>
              <a:t>Role playing</a:t>
            </a:r>
            <a:endParaRPr lang="en-US" sz="2800" dirty="0"/>
          </a:p>
        </p:txBody>
      </p:sp>
      <p:sp>
        <p:nvSpPr>
          <p:cNvPr id="2" name="TextBox 1">
            <a:extLst>
              <a:ext uri="{FF2B5EF4-FFF2-40B4-BE49-F238E27FC236}">
                <a16:creationId xmlns:a16="http://schemas.microsoft.com/office/drawing/2014/main" id="{5A844CDC-F4F8-0709-E689-93DDFCC65073}"/>
              </a:ext>
            </a:extLst>
          </p:cNvPr>
          <p:cNvSpPr txBox="1"/>
          <p:nvPr/>
        </p:nvSpPr>
        <p:spPr>
          <a:xfrm>
            <a:off x="302058" y="1580828"/>
            <a:ext cx="11626890" cy="4832092"/>
          </a:xfrm>
          <a:prstGeom prst="rect">
            <a:avLst/>
          </a:prstGeom>
          <a:noFill/>
        </p:spPr>
        <p:txBody>
          <a:bodyPr wrap="square" rtlCol="0">
            <a:spAutoFit/>
          </a:bodyPr>
          <a:lstStyle/>
          <a:p>
            <a:r>
              <a:rPr lang="en-US" sz="2800" dirty="0"/>
              <a:t>Might help it to be more professional</a:t>
            </a:r>
          </a:p>
          <a:p>
            <a:endParaRPr lang="en-US" sz="2800" dirty="0"/>
          </a:p>
          <a:p>
            <a:r>
              <a:rPr lang="en-US" sz="2800" dirty="0"/>
              <a:t>Especially when you want it to talk like a certain person / in his or her style</a:t>
            </a:r>
          </a:p>
          <a:p>
            <a:endParaRPr lang="en-US" sz="2800" dirty="0"/>
          </a:p>
          <a:p>
            <a:r>
              <a:rPr lang="en-US" sz="2800" dirty="0"/>
              <a:t>Useful for Agent-based modeling </a:t>
            </a:r>
          </a:p>
          <a:p>
            <a:endParaRPr lang="en-US" sz="2800" dirty="0"/>
          </a:p>
          <a:p>
            <a:r>
              <a:rPr lang="en-US" sz="2800" dirty="0"/>
              <a:t>Useful for certain studies (like speak in the way Karl Max does)</a:t>
            </a:r>
          </a:p>
          <a:p>
            <a:endParaRPr lang="en-US" sz="2800" dirty="0"/>
          </a:p>
          <a:p>
            <a:r>
              <a:rPr lang="en-US" sz="2800" dirty="0"/>
              <a:t>Might remember that role for your new task if not manage it timely</a:t>
            </a:r>
          </a:p>
          <a:p>
            <a:endParaRPr lang="en-US" sz="2800" dirty="0"/>
          </a:p>
          <a:p>
            <a:endParaRPr lang="en-US" sz="2800" dirty="0"/>
          </a:p>
        </p:txBody>
      </p:sp>
    </p:spTree>
    <p:extLst>
      <p:ext uri="{BB962C8B-B14F-4D97-AF65-F5344CB8AC3E}">
        <p14:creationId xmlns:p14="http://schemas.microsoft.com/office/powerpoint/2010/main" val="1825285377"/>
      </p:ext>
    </p:extLst>
  </p:cSld>
  <p:clrMapOvr>
    <a:masterClrMapping/>
  </p:clrMapOvr>
  <mc:AlternateContent xmlns:mc="http://schemas.openxmlformats.org/markup-compatibility/2006" xmlns:p14="http://schemas.microsoft.com/office/powerpoint/2010/main">
    <mc:Choice Requires="p14">
      <p:transition spd="slow" p14:dur="2000" advTm="42250"/>
    </mc:Choice>
    <mc:Fallback xmlns="">
      <p:transition spd="slow" advTm="4225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4072-613B-6146-FA42-C7F1F069C57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188AC0-06B3-1549-5879-D25AE6353DCC}"/>
              </a:ext>
            </a:extLst>
          </p:cNvPr>
          <p:cNvSpPr txBox="1"/>
          <p:nvPr/>
        </p:nvSpPr>
        <p:spPr>
          <a:xfrm>
            <a:off x="263052" y="0"/>
            <a:ext cx="12197587" cy="1938992"/>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sym typeface="+mn-ea"/>
              </a:rPr>
              <a:t>Your</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own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domain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skills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Structural Guide</a:t>
            </a: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B3E94EF3-7FA6-2111-AB1C-2DFB2901A7DC}"/>
              </a:ext>
            </a:extLst>
          </p:cNvPr>
          <p:cNvSpPr txBox="1"/>
          <p:nvPr/>
        </p:nvSpPr>
        <p:spPr>
          <a:xfrm>
            <a:off x="116027" y="682387"/>
            <a:ext cx="11812921" cy="6001643"/>
          </a:xfrm>
          <a:prstGeom prst="rect">
            <a:avLst/>
          </a:prstGeom>
          <a:noFill/>
        </p:spPr>
        <p:txBody>
          <a:bodyPr wrap="square">
            <a:spAutoFit/>
          </a:bodyPr>
          <a:lstStyle/>
          <a:p>
            <a:r>
              <a:rPr lang="en-US" sz="2400" dirty="0"/>
              <a:t>E.g. 1: Generate abstract using the structure from the Pyramid Principle </a:t>
            </a:r>
          </a:p>
          <a:p>
            <a:endParaRPr lang="en-US" sz="2400" dirty="0"/>
          </a:p>
          <a:p>
            <a:r>
              <a:rPr lang="en-US" sz="2400" dirty="0"/>
              <a:t>Prompt: </a:t>
            </a:r>
          </a:p>
          <a:p>
            <a:pPr>
              <a:buFont typeface="+mj-lt"/>
              <a:buAutoNum type="arabicPeriod"/>
            </a:pPr>
            <a:r>
              <a:rPr lang="en-US" sz="2400" dirty="0"/>
              <a:t>Do you know the background-conflict/question-answer writing template in the Pyramid Principle?</a:t>
            </a:r>
          </a:p>
          <a:p>
            <a:pPr>
              <a:buFont typeface="+mj-lt"/>
              <a:buAutoNum type="arabicPeriod"/>
            </a:pPr>
            <a:r>
              <a:rPr lang="en-US" sz="2400" dirty="0"/>
              <a:t>Based on the above content, use the background-conflict/question-answer writing template to summarize an abstract for me.</a:t>
            </a:r>
          </a:p>
          <a:p>
            <a:pPr>
              <a:buFont typeface="+mj-lt"/>
              <a:buAutoNum type="arabicPeriod"/>
            </a:pPr>
            <a:r>
              <a:rPr lang="en-US" sz="2400" dirty="0"/>
              <a:t>It's too long, shorten it and combine it into a single paragraph.</a:t>
            </a:r>
          </a:p>
          <a:p>
            <a:pPr>
              <a:buFont typeface="+mj-lt"/>
              <a:buAutoNum type="arabicPeriod"/>
            </a:pPr>
            <a:endParaRPr lang="en-US" sz="2400" dirty="0"/>
          </a:p>
          <a:p>
            <a:endParaRPr lang="en-US" sz="2400" dirty="0"/>
          </a:p>
          <a:p>
            <a:r>
              <a:rPr lang="en-US" sz="2400" dirty="0"/>
              <a:t>Compare with (detailed guide):</a:t>
            </a:r>
            <a:br>
              <a:rPr lang="en-US" sz="2400" dirty="0"/>
            </a:br>
            <a:br>
              <a:rPr lang="en-US" sz="2400" dirty="0"/>
            </a:br>
            <a:r>
              <a:rPr lang="en-US" sz="2400" dirty="0"/>
              <a:t>As an academic research expert, write an abstract for my research paper that succinctly summarizes the research objectives, methods, key findings, and significance, ensuring the abstract is clear, coherent, and follows the specific guidelines and conventions of the academic field. Below is the content of the paper:</a:t>
            </a:r>
          </a:p>
        </p:txBody>
      </p:sp>
    </p:spTree>
    <p:extLst>
      <p:ext uri="{BB962C8B-B14F-4D97-AF65-F5344CB8AC3E}">
        <p14:creationId xmlns:p14="http://schemas.microsoft.com/office/powerpoint/2010/main" val="844747612"/>
      </p:ext>
    </p:extLst>
  </p:cSld>
  <p:clrMapOvr>
    <a:masterClrMapping/>
  </p:clrMapOvr>
  <mc:AlternateContent xmlns:mc="http://schemas.openxmlformats.org/markup-compatibility/2006" xmlns:p14="http://schemas.microsoft.com/office/powerpoint/2010/main">
    <mc:Choice Requires="p14">
      <p:transition spd="slow" p14:dur="2000" advTm="72682"/>
    </mc:Choice>
    <mc:Fallback xmlns="">
      <p:transition spd="slow" advTm="726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CBEA-2A5D-D549-8FDE-A436BF8CF24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35A889-DA7B-03C0-785F-9EA1CE0A6AFB}"/>
              </a:ext>
            </a:extLst>
          </p:cNvPr>
          <p:cNvSpPr txBox="1"/>
          <p:nvPr/>
        </p:nvSpPr>
        <p:spPr>
          <a:xfrm>
            <a:off x="263052" y="0"/>
            <a:ext cx="12197587" cy="1938992"/>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sym typeface="+mn-ea"/>
              </a:rPr>
              <a:t>Your</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own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domain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skills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Structural Guide</a:t>
            </a: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E0024798-F901-6C6E-0AEF-8B5CCED2EC41}"/>
              </a:ext>
            </a:extLst>
          </p:cNvPr>
          <p:cNvSpPr txBox="1"/>
          <p:nvPr/>
        </p:nvSpPr>
        <p:spPr>
          <a:xfrm>
            <a:off x="263052" y="697885"/>
            <a:ext cx="11812921" cy="6370975"/>
          </a:xfrm>
          <a:prstGeom prst="rect">
            <a:avLst/>
          </a:prstGeom>
          <a:noFill/>
        </p:spPr>
        <p:txBody>
          <a:bodyPr wrap="square">
            <a:spAutoFit/>
          </a:bodyPr>
          <a:lstStyle/>
          <a:p>
            <a:r>
              <a:rPr lang="en-US" sz="2400" dirty="0"/>
              <a:t>E.g. 2: Modifying paragraphs with the structure in mind</a:t>
            </a:r>
          </a:p>
          <a:p>
            <a:endParaRPr lang="en-US" sz="2400" dirty="0"/>
          </a:p>
          <a:p>
            <a:r>
              <a:rPr lang="en-US" sz="2400" dirty="0"/>
              <a:t>Prompt: </a:t>
            </a:r>
          </a:p>
          <a:p>
            <a:r>
              <a:rPr lang="en-US" sz="2400" dirty="0"/>
              <a:t>First, compress the content and then expand it.</a:t>
            </a:r>
            <a:br>
              <a:rPr lang="en-US" sz="2400" dirty="0"/>
            </a:br>
            <a:r>
              <a:rPr lang="en-US" sz="2400" dirty="0"/>
              <a:t>Further improvement strategy:</a:t>
            </a:r>
          </a:p>
          <a:p>
            <a:pPr>
              <a:buFont typeface="+mj-lt"/>
              <a:buAutoNum type="arabicPeriod"/>
            </a:pPr>
            <a:r>
              <a:rPr lang="en-US" sz="2400" dirty="0"/>
              <a:t>The structure of the article can be changed during compression.</a:t>
            </a:r>
          </a:p>
          <a:p>
            <a:pPr>
              <a:buFont typeface="+mj-lt"/>
              <a:buAutoNum type="arabicPeriod"/>
            </a:pPr>
            <a:r>
              <a:rPr lang="en-US" sz="2400" dirty="0"/>
              <a:t>During expansion, add case studies or replace the research cases.</a:t>
            </a:r>
          </a:p>
          <a:p>
            <a:pPr>
              <a:buFont typeface="+mj-lt"/>
              <a:buAutoNum type="arabicPeriod"/>
            </a:pPr>
            <a:r>
              <a:rPr lang="en-US" sz="2400" dirty="0"/>
              <a:t>During expansion, you can first generate an English version and then translate it into Chinese.</a:t>
            </a:r>
          </a:p>
          <a:p>
            <a:endParaRPr lang="en-US" sz="2400" dirty="0"/>
          </a:p>
          <a:p>
            <a:r>
              <a:rPr lang="en-US" sz="2400" dirty="0"/>
              <a:t>Compare with (detailed guide):</a:t>
            </a:r>
            <a:br>
              <a:rPr lang="en-US" sz="2400" dirty="0"/>
            </a:br>
            <a:r>
              <a:rPr lang="en-US" sz="2400" dirty="0"/>
              <a:t>Change the word structure, sentence patterns, and expressions in the article. You can also alter the meaning of the article, the order of sentences, and generate new content. </a:t>
            </a:r>
            <a:r>
              <a:rPr lang="en-US" sz="2400" dirty="0">
                <a:solidFill>
                  <a:schemeClr val="accent2">
                    <a:lumMod val="75000"/>
                  </a:schemeClr>
                </a:solidFill>
              </a:rPr>
              <a:t>You can make short sentences longer and long sentences shorter</a:t>
            </a:r>
            <a:r>
              <a:rPr lang="en-US" sz="2400" dirty="0"/>
              <a:t>, aiming to make it different from the previous content. Be sure to change the word structure, sentence patterns, sentence order, and make short sentences longer and long sentences shorter.</a:t>
            </a:r>
          </a:p>
          <a:p>
            <a:endParaRPr lang="en-US" sz="2400" dirty="0"/>
          </a:p>
        </p:txBody>
      </p:sp>
    </p:spTree>
    <p:extLst>
      <p:ext uri="{BB962C8B-B14F-4D97-AF65-F5344CB8AC3E}">
        <p14:creationId xmlns:p14="http://schemas.microsoft.com/office/powerpoint/2010/main" val="4104920672"/>
      </p:ext>
    </p:extLst>
  </p:cSld>
  <p:clrMapOvr>
    <a:masterClrMapping/>
  </p:clrMapOvr>
  <mc:AlternateContent xmlns:mc="http://schemas.openxmlformats.org/markup-compatibility/2006" xmlns:p14="http://schemas.microsoft.com/office/powerpoint/2010/main">
    <mc:Choice Requires="p14">
      <p:transition spd="slow" p14:dur="2000" advTm="39016"/>
    </mc:Choice>
    <mc:Fallback xmlns="">
      <p:transition spd="slow" advTm="390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9F23-6951-DB1C-36C9-F98843D601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E3D10D8-EE50-3B92-09E5-B525BACAEF0D}"/>
              </a:ext>
            </a:extLst>
          </p:cNvPr>
          <p:cNvSpPr txBox="1"/>
          <p:nvPr/>
        </p:nvSpPr>
        <p:spPr>
          <a:xfrm>
            <a:off x="379079" y="371959"/>
            <a:ext cx="12197587" cy="1938992"/>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sym typeface="+mn-ea"/>
              </a:rPr>
              <a:t>Your</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own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domain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skills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Detailed Guide</a:t>
            </a: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B9A8F4C9-3A1E-B136-98CC-72F012760593}"/>
              </a:ext>
            </a:extLst>
          </p:cNvPr>
          <p:cNvSpPr txBox="1"/>
          <p:nvPr/>
        </p:nvSpPr>
        <p:spPr>
          <a:xfrm>
            <a:off x="379079" y="1536174"/>
            <a:ext cx="11812921" cy="3785652"/>
          </a:xfrm>
          <a:prstGeom prst="rect">
            <a:avLst/>
          </a:prstGeom>
          <a:noFill/>
        </p:spPr>
        <p:txBody>
          <a:bodyPr wrap="square">
            <a:spAutoFit/>
          </a:bodyPr>
          <a:lstStyle/>
          <a:p>
            <a:pPr marL="342900" indent="-342900">
              <a:buFont typeface="Arial" panose="020B0604020202020204" pitchFamily="34" charset="0"/>
              <a:buChar char="•"/>
            </a:pPr>
            <a:r>
              <a:rPr lang="en-US" sz="2400" dirty="0"/>
              <a:t>Symbols</a:t>
            </a:r>
          </a:p>
          <a:p>
            <a:endParaRPr lang="en-US" sz="2400" dirty="0"/>
          </a:p>
          <a:p>
            <a:r>
              <a:rPr lang="en-US" sz="2400" dirty="0"/>
              <a:t>	===========</a:t>
            </a:r>
          </a:p>
          <a:p>
            <a:endParaRPr lang="en-US" sz="2400" dirty="0"/>
          </a:p>
          <a:p>
            <a:r>
              <a:rPr lang="en-US" sz="2400" dirty="0"/>
              <a:t>	[]</a:t>
            </a:r>
          </a:p>
          <a:p>
            <a:endParaRPr lang="en-US" sz="2400" dirty="0"/>
          </a:p>
          <a:p>
            <a:pPr marL="342900" indent="-342900">
              <a:buFont typeface="Arial" panose="020B0604020202020204" pitchFamily="34" charset="0"/>
              <a:buChar char="•"/>
            </a:pPr>
            <a:r>
              <a:rPr lang="en-US" sz="2400" dirty="0"/>
              <a:t>Want longer: more than 2000 words; want shorter: fewer than 100 words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776461579"/>
      </p:ext>
    </p:extLst>
  </p:cSld>
  <p:clrMapOvr>
    <a:masterClrMapping/>
  </p:clrMapOvr>
  <mc:AlternateContent xmlns:mc="http://schemas.openxmlformats.org/markup-compatibility/2006" xmlns:p14="http://schemas.microsoft.com/office/powerpoint/2010/main">
    <mc:Choice Requires="p14">
      <p:transition spd="slow" p14:dur="2000" advTm="187612"/>
    </mc:Choice>
    <mc:Fallback xmlns="">
      <p:transition spd="slow" advTm="18761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871"/>
          <p:cNvSpPr/>
          <p:nvPr/>
        </p:nvSpPr>
        <p:spPr>
          <a:xfrm>
            <a:off x="157976" y="1329781"/>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2" name="Freeform 872"/>
          <p:cNvSpPr/>
          <p:nvPr/>
        </p:nvSpPr>
        <p:spPr>
          <a:xfrm>
            <a:off x="3184434" y="1308022"/>
            <a:ext cx="2791217" cy="4709039"/>
          </a:xfrm>
          <a:custGeom>
            <a:avLst/>
            <a:gdLst>
              <a:gd name="connsiteX0" fmla="*/ 19050 w 2930778"/>
              <a:gd name="connsiteY0" fmla="*/ 4925441 h 4944491"/>
              <a:gd name="connsiteX1" fmla="*/ 2911728 w 2930778"/>
              <a:gd name="connsiteY1" fmla="*/ 4925441 h 4944491"/>
              <a:gd name="connsiteX2" fmla="*/ 2911728 w 2930778"/>
              <a:gd name="connsiteY2" fmla="*/ 19050 h 4944491"/>
              <a:gd name="connsiteX3" fmla="*/ 19050 w 2930778"/>
              <a:gd name="connsiteY3" fmla="*/ 19050 h 4944491"/>
              <a:gd name="connsiteX4" fmla="*/ 19050 w 2930778"/>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8" h="4944491">
                <a:moveTo>
                  <a:pt x="19050" y="4925441"/>
                </a:moveTo>
                <a:lnTo>
                  <a:pt x="2911728" y="4925441"/>
                </a:lnTo>
                <a:lnTo>
                  <a:pt x="2911728"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3" name="Freeform 873"/>
          <p:cNvSpPr/>
          <p:nvPr/>
        </p:nvSpPr>
        <p:spPr>
          <a:xfrm>
            <a:off x="6210784" y="1308022"/>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4" name="Freeform 874"/>
          <p:cNvSpPr/>
          <p:nvPr/>
        </p:nvSpPr>
        <p:spPr>
          <a:xfrm>
            <a:off x="9237255" y="1308022"/>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7" name="TextBox 877"/>
          <p:cNvSpPr txBox="1"/>
          <p:nvPr/>
        </p:nvSpPr>
        <p:spPr>
          <a:xfrm>
            <a:off x="369243" y="777734"/>
            <a:ext cx="2407242" cy="4823756"/>
          </a:xfrm>
          <a:prstGeom prst="rect">
            <a:avLst/>
          </a:prstGeom>
          <a:noFill/>
        </p:spPr>
        <p:txBody>
          <a:bodyPr wrap="square" lIns="0" tIns="0" rIns="0" bIns="0" rtlCol="0">
            <a:spAutoFit/>
          </a:bodyPr>
          <a:lstStyle/>
          <a:p>
            <a:pPr indent="1110970">
              <a:lnSpc>
                <a:spcPct val="101000"/>
              </a:lnSpc>
            </a:pPr>
            <a:r>
              <a:rPr lang="zh-CN" altLang="en-US" sz="3048" spc="610" dirty="0">
                <a:solidFill>
                  <a:srgbClr val="000000"/>
                </a:solidFill>
                <a:latin typeface="宋体"/>
                <a:ea typeface="宋体"/>
              </a:rPr>
              <a:t>A</a:t>
            </a:r>
          </a:p>
          <a:p>
            <a:pPr>
              <a:lnSpc>
                <a:spcPts val="1443"/>
              </a:lnSpc>
            </a:pPr>
            <a:endParaRPr lang="en-US" sz="1714" dirty="0"/>
          </a:p>
          <a:p>
            <a:pPr hangingPunct="0">
              <a:lnSpc>
                <a:spcPct val="93000"/>
              </a:lnSpc>
            </a:pPr>
            <a:r>
              <a:rPr lang="zh-CN" altLang="en-US" sz="1714" spc="-138" dirty="0">
                <a:solidFill>
                  <a:srgbClr val="000000"/>
                </a:solidFill>
                <a:latin typeface="宋体"/>
                <a:ea typeface="宋体"/>
              </a:rPr>
              <a:t>人工智能（arti</a:t>
            </a:r>
            <a:r>
              <a:rPr lang="zh-CN" altLang="en-US" sz="1714" spc="-133" dirty="0">
                <a:solidFill>
                  <a:srgbClr val="000000"/>
                </a:solidFill>
                <a:latin typeface="宋体"/>
                <a:ea typeface="宋体"/>
              </a:rPr>
              <a:t>ficial</a:t>
            </a:r>
            <a:r>
              <a:rPr lang="zh-CN" altLang="en-US" sz="1714" dirty="0">
                <a:solidFill>
                  <a:srgbClr val="000000"/>
                </a:solidFill>
                <a:latin typeface="宋体"/>
                <a:cs typeface="宋体"/>
              </a:rPr>
              <a:t> </a:t>
            </a:r>
            <a:r>
              <a:rPr lang="zh-CN" altLang="en-US" sz="1714" spc="-43" dirty="0">
                <a:solidFill>
                  <a:srgbClr val="000000"/>
                </a:solidFill>
                <a:latin typeface="宋体"/>
                <a:ea typeface="宋体"/>
              </a:rPr>
              <a:t>intelligence）</a:t>
            </a:r>
            <a:r>
              <a:rPr lang="zh-CN" altLang="en-US" sz="1714" spc="-333" dirty="0">
                <a:solidFill>
                  <a:srgbClr val="000000"/>
                </a:solidFill>
                <a:latin typeface="宋体"/>
                <a:cs typeface="宋体"/>
              </a:rPr>
              <a:t> </a:t>
            </a:r>
            <a:r>
              <a:rPr lang="zh-CN" altLang="en-US" sz="1714" spc="-71" dirty="0">
                <a:solidFill>
                  <a:srgbClr val="000000"/>
                </a:solidFill>
                <a:latin typeface="宋体"/>
                <a:ea typeface="宋体"/>
              </a:rPr>
              <a:t>，英文缩</a:t>
            </a:r>
            <a:r>
              <a:rPr lang="zh-CN" altLang="en-US" sz="1714" spc="-5" dirty="0">
                <a:solidFill>
                  <a:srgbClr val="000000"/>
                </a:solidFill>
                <a:latin typeface="宋体"/>
                <a:ea typeface="宋体"/>
              </a:rPr>
              <a:t>写AI，是指由人制造</a:t>
            </a:r>
            <a:r>
              <a:rPr lang="zh-CN" altLang="en-US" sz="1714" dirty="0">
                <a:solidFill>
                  <a:srgbClr val="000000"/>
                </a:solidFill>
                <a:latin typeface="宋体"/>
                <a:ea typeface="宋体"/>
              </a:rPr>
              <a:t>出来</a:t>
            </a:r>
            <a:r>
              <a:rPr lang="zh-CN" altLang="en-US" sz="1714" spc="-10" dirty="0">
                <a:solidFill>
                  <a:srgbClr val="000000"/>
                </a:solidFill>
                <a:latin typeface="宋体"/>
                <a:ea typeface="宋体"/>
              </a:rPr>
              <a:t>的智能系统，</a:t>
            </a:r>
            <a:r>
              <a:rPr lang="zh-CN" altLang="en-US" sz="1714" dirty="0">
                <a:solidFill>
                  <a:srgbClr val="000000"/>
                </a:solidFill>
                <a:latin typeface="宋体"/>
                <a:ea typeface="宋体"/>
              </a:rPr>
              <a:t>能够展示出</a:t>
            </a:r>
            <a:r>
              <a:rPr lang="zh-CN" altLang="en-US" sz="1714" spc="-10" dirty="0">
                <a:solidFill>
                  <a:srgbClr val="000000"/>
                </a:solidFill>
                <a:latin typeface="宋体"/>
                <a:ea typeface="宋体"/>
              </a:rPr>
              <a:t>与人类智能相</a:t>
            </a:r>
            <a:r>
              <a:rPr lang="zh-CN" altLang="en-US" sz="1714" dirty="0">
                <a:solidFill>
                  <a:srgbClr val="000000"/>
                </a:solidFill>
                <a:latin typeface="宋体"/>
                <a:ea typeface="宋体"/>
              </a:rPr>
              <a:t>似的能力。</a:t>
            </a:r>
            <a:r>
              <a:rPr lang="zh-CN" altLang="en-US" sz="1714" spc="-10" dirty="0">
                <a:solidFill>
                  <a:srgbClr val="000000"/>
                </a:solidFill>
                <a:latin typeface="宋体"/>
                <a:ea typeface="宋体"/>
              </a:rPr>
              <a:t>这个技术能够</a:t>
            </a:r>
            <a:r>
              <a:rPr lang="zh-CN" altLang="en-US" sz="1714" dirty="0">
                <a:solidFill>
                  <a:srgbClr val="000000"/>
                </a:solidFill>
                <a:latin typeface="宋体"/>
                <a:ea typeface="宋体"/>
              </a:rPr>
              <a:t>让机器进行</a:t>
            </a:r>
            <a:r>
              <a:rPr lang="zh-CN" altLang="en-US" sz="1714" spc="-5" dirty="0">
                <a:solidFill>
                  <a:srgbClr val="000000"/>
                </a:solidFill>
                <a:latin typeface="宋体"/>
                <a:ea typeface="宋体"/>
              </a:rPr>
              <a:t>学习、</a:t>
            </a:r>
            <a:r>
              <a:rPr lang="zh-CN" altLang="en-US" sz="1714" spc="-10" dirty="0">
                <a:solidFill>
                  <a:srgbClr val="000000"/>
                </a:solidFill>
                <a:latin typeface="宋体"/>
                <a:ea typeface="宋体"/>
              </a:rPr>
              <a:t>推理、理</a:t>
            </a:r>
            <a:r>
              <a:rPr lang="zh-CN" altLang="en-US" sz="1714" dirty="0">
                <a:solidFill>
                  <a:srgbClr val="000000"/>
                </a:solidFill>
                <a:latin typeface="宋体"/>
                <a:ea typeface="宋体"/>
              </a:rPr>
              <a:t>解自然语</a:t>
            </a:r>
            <a:r>
              <a:rPr lang="zh-CN" altLang="en-US" sz="1714" spc="-5" dirty="0">
                <a:solidFill>
                  <a:srgbClr val="000000"/>
                </a:solidFill>
                <a:latin typeface="宋体"/>
                <a:ea typeface="宋体"/>
              </a:rPr>
              <a:t>言、</a:t>
            </a:r>
            <a:r>
              <a:rPr lang="zh-CN" altLang="en-US" sz="1714" spc="-10" dirty="0">
                <a:solidFill>
                  <a:srgbClr val="000000"/>
                </a:solidFill>
                <a:latin typeface="宋体"/>
                <a:ea typeface="宋体"/>
              </a:rPr>
              <a:t>识别图像</a:t>
            </a:r>
            <a:r>
              <a:rPr lang="zh-CN" altLang="en-US" sz="1714" dirty="0">
                <a:solidFill>
                  <a:srgbClr val="000000"/>
                </a:solidFill>
                <a:latin typeface="宋体"/>
                <a:ea typeface="宋体"/>
              </a:rPr>
              <a:t>，做决定，</a:t>
            </a:r>
            <a:r>
              <a:rPr lang="zh-CN" altLang="en-US" sz="1714" spc="-10" dirty="0">
                <a:solidFill>
                  <a:srgbClr val="000000"/>
                </a:solidFill>
                <a:latin typeface="宋体"/>
                <a:ea typeface="宋体"/>
              </a:rPr>
              <a:t>等等。人工智</a:t>
            </a:r>
            <a:r>
              <a:rPr lang="zh-CN" altLang="en-US" sz="1714" dirty="0">
                <a:solidFill>
                  <a:srgbClr val="000000"/>
                </a:solidFill>
                <a:latin typeface="宋体"/>
                <a:ea typeface="宋体"/>
              </a:rPr>
              <a:t>能的目标是</a:t>
            </a:r>
            <a:r>
              <a:rPr lang="zh-CN" altLang="en-US" sz="1714" spc="-10" dirty="0">
                <a:solidFill>
                  <a:srgbClr val="000000"/>
                </a:solidFill>
                <a:latin typeface="宋体"/>
                <a:ea typeface="宋体"/>
              </a:rPr>
              <a:t>让机器能够模</a:t>
            </a:r>
            <a:r>
              <a:rPr lang="zh-CN" altLang="en-US" sz="1714" dirty="0">
                <a:solidFill>
                  <a:srgbClr val="000000"/>
                </a:solidFill>
                <a:latin typeface="宋体"/>
                <a:ea typeface="宋体"/>
              </a:rPr>
              <a:t>拟人类智能</a:t>
            </a:r>
            <a:r>
              <a:rPr lang="zh-CN" altLang="en-US" sz="1714" spc="-10" dirty="0">
                <a:solidFill>
                  <a:srgbClr val="000000"/>
                </a:solidFill>
                <a:latin typeface="宋体"/>
                <a:ea typeface="宋体"/>
              </a:rPr>
              <a:t>的各种功能，</a:t>
            </a:r>
            <a:r>
              <a:rPr lang="zh-CN" altLang="en-US" sz="1714" dirty="0">
                <a:solidFill>
                  <a:srgbClr val="000000"/>
                </a:solidFill>
                <a:latin typeface="宋体"/>
                <a:ea typeface="宋体"/>
              </a:rPr>
              <a:t>从而使得机</a:t>
            </a:r>
            <a:r>
              <a:rPr lang="zh-CN" altLang="en-US" sz="1714" spc="-10" dirty="0">
                <a:solidFill>
                  <a:srgbClr val="000000"/>
                </a:solidFill>
                <a:latin typeface="宋体"/>
                <a:ea typeface="宋体"/>
              </a:rPr>
              <a:t>器能够更好的</a:t>
            </a:r>
            <a:r>
              <a:rPr lang="zh-CN" altLang="en-US" sz="1714" dirty="0">
                <a:solidFill>
                  <a:srgbClr val="000000"/>
                </a:solidFill>
                <a:latin typeface="宋体"/>
                <a:ea typeface="宋体"/>
              </a:rPr>
              <a:t>理解和解决</a:t>
            </a:r>
            <a:r>
              <a:rPr lang="zh-CN" altLang="en-US" sz="1714" spc="-10" dirty="0">
                <a:solidFill>
                  <a:srgbClr val="000000"/>
                </a:solidFill>
                <a:latin typeface="宋体"/>
                <a:ea typeface="宋体"/>
              </a:rPr>
              <a:t>复杂的问题</a:t>
            </a:r>
            <a:r>
              <a:rPr lang="zh-CN" altLang="en-US" sz="1714" dirty="0">
                <a:solidFill>
                  <a:srgbClr val="000000"/>
                </a:solidFill>
                <a:latin typeface="宋体"/>
                <a:ea typeface="宋体"/>
              </a:rPr>
              <a:t>。目前人工智</a:t>
            </a:r>
            <a:r>
              <a:rPr lang="zh-CN" altLang="en-US" sz="1714" spc="-10" dirty="0">
                <a:solidFill>
                  <a:srgbClr val="000000"/>
                </a:solidFill>
                <a:latin typeface="宋体"/>
                <a:ea typeface="宋体"/>
              </a:rPr>
              <a:t>能已经应用于</a:t>
            </a:r>
            <a:r>
              <a:rPr lang="zh-CN" altLang="en-US" sz="1714" dirty="0">
                <a:solidFill>
                  <a:srgbClr val="000000"/>
                </a:solidFill>
                <a:latin typeface="宋体"/>
                <a:ea typeface="宋体"/>
              </a:rPr>
              <a:t>各种领域，</a:t>
            </a:r>
            <a:r>
              <a:rPr lang="zh-CN" altLang="en-US" sz="1714" spc="-5" dirty="0">
                <a:solidFill>
                  <a:srgbClr val="000000"/>
                </a:solidFill>
                <a:latin typeface="宋体"/>
                <a:ea typeface="宋体"/>
              </a:rPr>
              <a:t>比如自动驾驶汽车、机器人、</a:t>
            </a:r>
            <a:r>
              <a:rPr lang="zh-CN" altLang="en-US" sz="1714" spc="-10" dirty="0">
                <a:solidFill>
                  <a:srgbClr val="000000"/>
                </a:solidFill>
                <a:latin typeface="宋体"/>
                <a:ea typeface="宋体"/>
              </a:rPr>
              <a:t>医学、金融</a:t>
            </a:r>
            <a:r>
              <a:rPr lang="zh-CN" altLang="en-US" sz="1714" dirty="0">
                <a:solidFill>
                  <a:srgbClr val="000000"/>
                </a:solidFill>
                <a:latin typeface="宋体"/>
                <a:ea typeface="宋体"/>
              </a:rPr>
              <a:t>、音乐、</a:t>
            </a:r>
            <a:r>
              <a:rPr lang="zh-CN" altLang="en-US" sz="1714" spc="-5" dirty="0">
                <a:solidFill>
                  <a:srgbClr val="000000"/>
                </a:solidFill>
                <a:latin typeface="宋体"/>
                <a:ea typeface="宋体"/>
              </a:rPr>
              <a:t>游戏</a:t>
            </a:r>
            <a:r>
              <a:rPr lang="zh-CN" altLang="en-US" sz="1714" dirty="0">
                <a:solidFill>
                  <a:srgbClr val="000000"/>
                </a:solidFill>
                <a:latin typeface="宋体"/>
                <a:ea typeface="宋体"/>
              </a:rPr>
              <a:t>等。</a:t>
            </a:r>
          </a:p>
        </p:txBody>
      </p:sp>
      <p:sp>
        <p:nvSpPr>
          <p:cNvPr id="878" name="TextBox 878"/>
          <p:cNvSpPr txBox="1"/>
          <p:nvPr/>
        </p:nvSpPr>
        <p:spPr>
          <a:xfrm>
            <a:off x="3458996" y="782572"/>
            <a:ext cx="2189528" cy="4785284"/>
          </a:xfrm>
          <a:prstGeom prst="rect">
            <a:avLst/>
          </a:prstGeom>
          <a:noFill/>
        </p:spPr>
        <p:txBody>
          <a:bodyPr wrap="square" lIns="0" tIns="0" rIns="0" bIns="0" rtlCol="0">
            <a:spAutoFit/>
          </a:bodyPr>
          <a:lstStyle/>
          <a:p>
            <a:pPr indent="988805">
              <a:lnSpc>
                <a:spcPct val="101000"/>
              </a:lnSpc>
            </a:pPr>
            <a:r>
              <a:rPr lang="zh-CN" altLang="en-US" sz="3048" spc="381" dirty="0">
                <a:solidFill>
                  <a:srgbClr val="000000"/>
                </a:solidFill>
                <a:latin typeface="宋体"/>
                <a:ea typeface="宋体"/>
              </a:rPr>
              <a:t>B</a:t>
            </a:r>
          </a:p>
          <a:p>
            <a:pPr>
              <a:lnSpc>
                <a:spcPts val="1110"/>
              </a:lnSpc>
            </a:pPr>
            <a:endParaRPr lang="en-US" sz="1714" dirty="0"/>
          </a:p>
          <a:p>
            <a:pPr hangingPunct="0">
              <a:lnSpc>
                <a:spcPct val="93000"/>
              </a:lnSpc>
            </a:pPr>
            <a:r>
              <a:rPr lang="zh-CN" altLang="en-US" sz="1714" spc="-124" dirty="0">
                <a:solidFill>
                  <a:srgbClr val="000000"/>
                </a:solidFill>
                <a:latin typeface="宋体"/>
                <a:ea typeface="宋体"/>
              </a:rPr>
              <a:t>人工智能（Ar</a:t>
            </a:r>
            <a:r>
              <a:rPr lang="zh-CN" altLang="en-US" sz="1714" spc="-114" dirty="0">
                <a:solidFill>
                  <a:srgbClr val="000000"/>
                </a:solidFill>
                <a:latin typeface="宋体"/>
                <a:ea typeface="宋体"/>
              </a:rPr>
              <a:t>tificial</a:t>
            </a:r>
            <a:r>
              <a:rPr lang="zh-CN" altLang="en-US" sz="1714" dirty="0">
                <a:solidFill>
                  <a:srgbClr val="000000"/>
                </a:solidFill>
                <a:latin typeface="宋体"/>
                <a:cs typeface="宋体"/>
              </a:rPr>
              <a:t> </a:t>
            </a:r>
            <a:r>
              <a:rPr lang="zh-CN" altLang="en-US" sz="1714" spc="-43" dirty="0">
                <a:solidFill>
                  <a:srgbClr val="000000"/>
                </a:solidFill>
                <a:latin typeface="宋体"/>
                <a:ea typeface="宋体"/>
              </a:rPr>
              <a:t>Intelligence）</a:t>
            </a:r>
            <a:r>
              <a:rPr lang="zh-CN" altLang="en-US" sz="1714" spc="-86" dirty="0">
                <a:solidFill>
                  <a:srgbClr val="000000"/>
                </a:solidFill>
                <a:latin typeface="宋体"/>
                <a:ea typeface="宋体"/>
              </a:rPr>
              <a:t>，英文</a:t>
            </a:r>
            <a:r>
              <a:rPr lang="zh-CN" altLang="en-US" sz="1714" spc="-10" dirty="0">
                <a:solidFill>
                  <a:srgbClr val="000000"/>
                </a:solidFill>
                <a:latin typeface="宋体"/>
                <a:ea typeface="宋体"/>
              </a:rPr>
              <a:t>缩写为AI。</a:t>
            </a:r>
            <a:r>
              <a:rPr lang="zh-CN" altLang="en-US" sz="1714" dirty="0">
                <a:solidFill>
                  <a:srgbClr val="000000"/>
                </a:solidFill>
                <a:latin typeface="宋体"/>
                <a:ea typeface="宋体"/>
              </a:rPr>
              <a:t>它是研究、</a:t>
            </a:r>
            <a:r>
              <a:rPr lang="zh-CN" altLang="en-US" sz="1714" spc="-5" dirty="0">
                <a:solidFill>
                  <a:srgbClr val="000000"/>
                </a:solidFill>
                <a:latin typeface="宋体"/>
                <a:ea typeface="宋体"/>
              </a:rPr>
              <a:t>开发用于模拟、</a:t>
            </a:r>
            <a:r>
              <a:rPr lang="zh-CN" altLang="en-US" sz="1714" spc="-10" dirty="0">
                <a:solidFill>
                  <a:srgbClr val="000000"/>
                </a:solidFill>
                <a:latin typeface="宋体"/>
                <a:ea typeface="宋体"/>
              </a:rPr>
              <a:t>延伸和扩展人的智</a:t>
            </a:r>
            <a:r>
              <a:rPr lang="zh-CN" altLang="en-US" sz="1714" dirty="0">
                <a:solidFill>
                  <a:srgbClr val="000000"/>
                </a:solidFill>
                <a:latin typeface="宋体"/>
                <a:ea typeface="宋体"/>
              </a:rPr>
              <a:t>能的理论、</a:t>
            </a:r>
            <a:r>
              <a:rPr lang="zh-CN" altLang="en-US" sz="1714" spc="-5" dirty="0">
                <a:solidFill>
                  <a:srgbClr val="000000"/>
                </a:solidFill>
                <a:latin typeface="宋体"/>
                <a:ea typeface="宋体"/>
              </a:rPr>
              <a:t>方法、</a:t>
            </a:r>
            <a:r>
              <a:rPr lang="zh-CN" altLang="en-US" sz="1714" spc="-10" dirty="0">
                <a:solidFill>
                  <a:srgbClr val="000000"/>
                </a:solidFill>
                <a:latin typeface="宋体"/>
                <a:ea typeface="宋体"/>
              </a:rPr>
              <a:t>技</a:t>
            </a:r>
            <a:r>
              <a:rPr lang="zh-CN" altLang="en-US" sz="1714" spc="-5" dirty="0">
                <a:solidFill>
                  <a:srgbClr val="000000"/>
                </a:solidFill>
                <a:latin typeface="宋体"/>
                <a:ea typeface="宋体"/>
              </a:rPr>
              <a:t>术及应用系统</a:t>
            </a:r>
            <a:r>
              <a:rPr lang="zh-CN" altLang="en-US" sz="1714" spc="-10" dirty="0">
                <a:solidFill>
                  <a:srgbClr val="000000"/>
                </a:solidFill>
                <a:latin typeface="宋体"/>
                <a:ea typeface="宋体"/>
              </a:rPr>
              <a:t>的</a:t>
            </a:r>
            <a:r>
              <a:rPr lang="zh-CN" altLang="en-US" sz="1714" spc="-5" dirty="0">
                <a:solidFill>
                  <a:srgbClr val="000000"/>
                </a:solidFill>
                <a:latin typeface="宋体"/>
                <a:ea typeface="宋体"/>
              </a:rPr>
              <a:t>一门新的技术科学。</a:t>
            </a:r>
            <a:r>
              <a:rPr lang="zh-CN" altLang="en-US" sz="1714" spc="-10" dirty="0">
                <a:solidFill>
                  <a:srgbClr val="000000"/>
                </a:solidFill>
                <a:latin typeface="宋体"/>
                <a:ea typeface="宋体"/>
              </a:rPr>
              <a:t>人</a:t>
            </a:r>
            <a:r>
              <a:rPr lang="zh-CN" altLang="en-US" sz="1714" spc="-5" dirty="0">
                <a:solidFill>
                  <a:srgbClr val="000000"/>
                </a:solidFill>
                <a:latin typeface="宋体"/>
                <a:ea typeface="宋体"/>
              </a:rPr>
              <a:t>工智能是新一轮科技</a:t>
            </a:r>
            <a:r>
              <a:rPr lang="zh-CN" altLang="en-US" sz="1714" spc="-10" dirty="0">
                <a:solidFill>
                  <a:srgbClr val="000000"/>
                </a:solidFill>
                <a:latin typeface="宋体"/>
                <a:ea typeface="宋体"/>
              </a:rPr>
              <a:t>革</a:t>
            </a:r>
            <a:r>
              <a:rPr lang="zh-CN" altLang="en-US" sz="1714" spc="-5" dirty="0">
                <a:solidFill>
                  <a:srgbClr val="000000"/>
                </a:solidFill>
                <a:latin typeface="宋体"/>
                <a:ea typeface="宋体"/>
              </a:rPr>
              <a:t>命和产业变革的重要</a:t>
            </a:r>
            <a:r>
              <a:rPr lang="zh-CN" altLang="en-US" sz="1714" spc="-10" dirty="0">
                <a:solidFill>
                  <a:srgbClr val="000000"/>
                </a:solidFill>
                <a:latin typeface="宋体"/>
                <a:ea typeface="宋体"/>
              </a:rPr>
              <a:t>驱动力量。</a:t>
            </a:r>
            <a:r>
              <a:rPr lang="zh-CN" altLang="en-US" sz="1714" dirty="0">
                <a:solidFill>
                  <a:srgbClr val="000000"/>
                </a:solidFill>
                <a:latin typeface="宋体"/>
                <a:ea typeface="宋体"/>
              </a:rPr>
              <a:t>它企图了解</a:t>
            </a:r>
            <a:r>
              <a:rPr lang="zh-CN" altLang="en-US" sz="1714" spc="-10" dirty="0">
                <a:solidFill>
                  <a:srgbClr val="000000"/>
                </a:solidFill>
                <a:latin typeface="宋体"/>
                <a:ea typeface="宋体"/>
              </a:rPr>
              <a:t>智</a:t>
            </a:r>
            <a:r>
              <a:rPr lang="zh-CN" altLang="en-US" sz="1714" spc="-5" dirty="0">
                <a:solidFill>
                  <a:srgbClr val="000000"/>
                </a:solidFill>
                <a:latin typeface="宋体"/>
                <a:ea typeface="宋体"/>
              </a:rPr>
              <a:t>能的实质，并生产出</a:t>
            </a:r>
            <a:r>
              <a:rPr lang="zh-CN" altLang="en-US" sz="1714" spc="-10" dirty="0">
                <a:solidFill>
                  <a:srgbClr val="000000"/>
                </a:solidFill>
                <a:latin typeface="宋体"/>
                <a:ea typeface="宋体"/>
              </a:rPr>
              <a:t>一</a:t>
            </a:r>
            <a:r>
              <a:rPr lang="zh-CN" altLang="en-US" sz="1714" spc="-5" dirty="0">
                <a:solidFill>
                  <a:srgbClr val="000000"/>
                </a:solidFill>
                <a:latin typeface="宋体"/>
                <a:ea typeface="宋体"/>
              </a:rPr>
              <a:t>种新的能以人类智能</a:t>
            </a:r>
            <a:r>
              <a:rPr lang="zh-CN" altLang="en-US" sz="1714" spc="-10" dirty="0">
                <a:solidFill>
                  <a:srgbClr val="000000"/>
                </a:solidFill>
                <a:latin typeface="宋体"/>
                <a:ea typeface="宋体"/>
              </a:rPr>
              <a:t>相</a:t>
            </a:r>
            <a:r>
              <a:rPr lang="zh-CN" altLang="en-US" sz="1714" spc="-5" dirty="0">
                <a:solidFill>
                  <a:srgbClr val="000000"/>
                </a:solidFill>
                <a:latin typeface="宋体"/>
                <a:ea typeface="宋体"/>
              </a:rPr>
              <a:t>似的方式做出反应的</a:t>
            </a:r>
            <a:r>
              <a:rPr lang="zh-CN" altLang="en-US" sz="1714" spc="-10" dirty="0">
                <a:solidFill>
                  <a:srgbClr val="000000"/>
                </a:solidFill>
                <a:latin typeface="宋体"/>
                <a:ea typeface="宋体"/>
              </a:rPr>
              <a:t>智</a:t>
            </a:r>
            <a:r>
              <a:rPr lang="zh-CN" altLang="en-US" sz="1714" spc="-5" dirty="0">
                <a:solidFill>
                  <a:srgbClr val="000000"/>
                </a:solidFill>
                <a:latin typeface="宋体"/>
                <a:ea typeface="宋体"/>
              </a:rPr>
              <a:t>能机器，该领域的研究包括机器人、语言识别、</a:t>
            </a:r>
            <a:r>
              <a:rPr lang="zh-CN" altLang="en-US" sz="1714" spc="-10" dirty="0">
                <a:solidFill>
                  <a:srgbClr val="000000"/>
                </a:solidFill>
                <a:latin typeface="宋体"/>
                <a:ea typeface="宋体"/>
              </a:rPr>
              <a:t>图</a:t>
            </a:r>
            <a:r>
              <a:rPr lang="zh-CN" altLang="en-US" sz="1714" spc="-5" dirty="0">
                <a:solidFill>
                  <a:srgbClr val="000000"/>
                </a:solidFill>
                <a:latin typeface="宋体"/>
                <a:ea typeface="宋体"/>
              </a:rPr>
              <a:t>像识别、自然语</a:t>
            </a:r>
            <a:r>
              <a:rPr lang="zh-CN" altLang="en-US" sz="1714" spc="-10" dirty="0">
                <a:solidFill>
                  <a:srgbClr val="000000"/>
                </a:solidFill>
                <a:latin typeface="宋体"/>
                <a:ea typeface="宋体"/>
              </a:rPr>
              <a:t>言处理和专</a:t>
            </a:r>
            <a:r>
              <a:rPr lang="zh-CN" altLang="en-US" sz="1714" spc="-5" dirty="0">
                <a:solidFill>
                  <a:srgbClr val="000000"/>
                </a:solidFill>
                <a:latin typeface="宋体"/>
                <a:ea typeface="宋体"/>
              </a:rPr>
              <a:t>家系统等。</a:t>
            </a:r>
          </a:p>
        </p:txBody>
      </p:sp>
      <p:sp>
        <p:nvSpPr>
          <p:cNvPr id="879" name="TextBox 879"/>
          <p:cNvSpPr txBox="1"/>
          <p:nvPr/>
        </p:nvSpPr>
        <p:spPr>
          <a:xfrm>
            <a:off x="6404550" y="782087"/>
            <a:ext cx="2407449" cy="4087786"/>
          </a:xfrm>
          <a:prstGeom prst="rect">
            <a:avLst/>
          </a:prstGeom>
          <a:noFill/>
        </p:spPr>
        <p:txBody>
          <a:bodyPr wrap="square" lIns="0" tIns="0" rIns="0" bIns="0" rtlCol="0">
            <a:spAutoFit/>
          </a:bodyPr>
          <a:lstStyle/>
          <a:p>
            <a:pPr indent="1075893">
              <a:lnSpc>
                <a:spcPct val="101000"/>
              </a:lnSpc>
            </a:pPr>
            <a:r>
              <a:rPr lang="zh-CN" altLang="en-US" sz="3048" spc="505" dirty="0">
                <a:solidFill>
                  <a:srgbClr val="000000"/>
                </a:solidFill>
                <a:latin typeface="宋体"/>
                <a:ea typeface="宋体"/>
              </a:rPr>
              <a:t>C</a:t>
            </a:r>
          </a:p>
          <a:p>
            <a:pPr>
              <a:lnSpc>
                <a:spcPts val="1410"/>
              </a:lnSpc>
            </a:pPr>
            <a:endParaRPr lang="en-US" sz="1714" dirty="0"/>
          </a:p>
          <a:p>
            <a:pPr hangingPunct="0">
              <a:lnSpc>
                <a:spcPct val="93000"/>
              </a:lnSpc>
            </a:pPr>
            <a:r>
              <a:rPr lang="zh-CN" altLang="en-US" sz="1714" spc="-5" dirty="0">
                <a:solidFill>
                  <a:srgbClr val="000000"/>
                </a:solidFill>
                <a:latin typeface="宋体"/>
                <a:ea typeface="宋体"/>
              </a:rPr>
              <a:t>人工智能（英语缩写为</a:t>
            </a:r>
            <a:r>
              <a:rPr lang="zh-CN" altLang="en-US" sz="1714" dirty="0">
                <a:solidFill>
                  <a:srgbClr val="000000"/>
                </a:solidFill>
                <a:latin typeface="宋体"/>
                <a:ea typeface="宋体"/>
              </a:rPr>
              <a:t>AI</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亦称机器智</a:t>
            </a:r>
            <a:r>
              <a:rPr lang="zh-CN" altLang="en-US" sz="1714" dirty="0">
                <a:solidFill>
                  <a:srgbClr val="000000"/>
                </a:solidFill>
                <a:latin typeface="宋体"/>
                <a:ea typeface="宋体"/>
              </a:rPr>
              <a:t>能，指由人</a:t>
            </a:r>
            <a:r>
              <a:rPr lang="zh-CN" altLang="en-US" sz="1714" spc="-10" dirty="0">
                <a:solidFill>
                  <a:srgbClr val="000000"/>
                </a:solidFill>
                <a:latin typeface="宋体"/>
                <a:ea typeface="宋体"/>
              </a:rPr>
              <a:t>制造出来的</a:t>
            </a:r>
            <a:r>
              <a:rPr lang="zh-CN" altLang="en-US" sz="1714" dirty="0">
                <a:solidFill>
                  <a:srgbClr val="000000"/>
                </a:solidFill>
                <a:latin typeface="宋体"/>
                <a:ea typeface="宋体"/>
              </a:rPr>
              <a:t>机器所表现出</a:t>
            </a:r>
            <a:r>
              <a:rPr lang="zh-CN" altLang="en-US" sz="1714" spc="-10" dirty="0">
                <a:solidFill>
                  <a:srgbClr val="000000"/>
                </a:solidFill>
                <a:latin typeface="宋体"/>
                <a:ea typeface="宋体"/>
              </a:rPr>
              <a:t>来的智能。通</a:t>
            </a:r>
            <a:r>
              <a:rPr lang="zh-CN" altLang="en-US" sz="1714" dirty="0">
                <a:solidFill>
                  <a:srgbClr val="000000"/>
                </a:solidFill>
                <a:latin typeface="宋体"/>
                <a:ea typeface="宋体"/>
              </a:rPr>
              <a:t>常人工智能</a:t>
            </a:r>
            <a:r>
              <a:rPr lang="zh-CN" altLang="en-US" sz="1714" spc="-10" dirty="0">
                <a:solidFill>
                  <a:srgbClr val="000000"/>
                </a:solidFill>
                <a:latin typeface="宋体"/>
                <a:ea typeface="宋体"/>
              </a:rPr>
              <a:t>是指通过普通</a:t>
            </a:r>
            <a:r>
              <a:rPr lang="zh-CN" altLang="en-US" sz="1714" dirty="0">
                <a:solidFill>
                  <a:srgbClr val="000000"/>
                </a:solidFill>
                <a:latin typeface="宋体"/>
                <a:ea typeface="宋体"/>
              </a:rPr>
              <a:t>计算机程序</a:t>
            </a:r>
            <a:r>
              <a:rPr lang="zh-CN" altLang="en-US" sz="1714" spc="-10" dirty="0">
                <a:solidFill>
                  <a:srgbClr val="000000"/>
                </a:solidFill>
                <a:latin typeface="宋体"/>
                <a:ea typeface="宋体"/>
              </a:rPr>
              <a:t>来呈现人类智</a:t>
            </a:r>
            <a:r>
              <a:rPr lang="zh-CN" altLang="en-US" sz="1714" dirty="0">
                <a:solidFill>
                  <a:srgbClr val="000000"/>
                </a:solidFill>
                <a:latin typeface="宋体"/>
                <a:ea typeface="宋体"/>
              </a:rPr>
              <a:t>能的技术。</a:t>
            </a:r>
            <a:r>
              <a:rPr lang="zh-CN" altLang="en-US" sz="1714" spc="-10" dirty="0">
                <a:solidFill>
                  <a:srgbClr val="000000"/>
                </a:solidFill>
                <a:latin typeface="宋体"/>
                <a:ea typeface="宋体"/>
              </a:rPr>
              <a:t>该词也指出研</a:t>
            </a:r>
            <a:r>
              <a:rPr lang="zh-CN" altLang="en-US" sz="1714" dirty="0">
                <a:solidFill>
                  <a:srgbClr val="000000"/>
                </a:solidFill>
                <a:latin typeface="宋体"/>
                <a:ea typeface="宋体"/>
              </a:rPr>
              <a:t>究这样的智</a:t>
            </a:r>
            <a:r>
              <a:rPr lang="zh-CN" altLang="en-US" sz="1714" spc="-10" dirty="0">
                <a:solidFill>
                  <a:srgbClr val="000000"/>
                </a:solidFill>
                <a:latin typeface="宋体"/>
                <a:ea typeface="宋体"/>
              </a:rPr>
              <a:t>能系统是否</a:t>
            </a:r>
            <a:r>
              <a:rPr lang="zh-CN" altLang="en-US" sz="1714" dirty="0">
                <a:solidFill>
                  <a:srgbClr val="000000"/>
                </a:solidFill>
                <a:latin typeface="宋体"/>
                <a:ea typeface="宋体"/>
              </a:rPr>
              <a:t>能够实现，以</a:t>
            </a:r>
            <a:r>
              <a:rPr lang="zh-CN" altLang="en-US" sz="1714" spc="-10" dirty="0">
                <a:solidFill>
                  <a:srgbClr val="000000"/>
                </a:solidFill>
                <a:latin typeface="宋体"/>
                <a:ea typeface="宋体"/>
              </a:rPr>
              <a:t>及如何实现。</a:t>
            </a:r>
            <a:r>
              <a:rPr lang="zh-CN" altLang="en-US" sz="1714" dirty="0">
                <a:solidFill>
                  <a:srgbClr val="000000"/>
                </a:solidFill>
                <a:latin typeface="宋体"/>
                <a:ea typeface="宋体"/>
              </a:rPr>
              <a:t>同时，通过</a:t>
            </a:r>
            <a:r>
              <a:rPr lang="zh-CN" altLang="en-US" sz="1714" spc="-5" dirty="0">
                <a:solidFill>
                  <a:srgbClr val="000000"/>
                </a:solidFill>
                <a:latin typeface="宋体"/>
                <a:ea typeface="宋体"/>
              </a:rPr>
              <a:t>医学、</a:t>
            </a:r>
            <a:r>
              <a:rPr lang="zh-CN" altLang="en-US" sz="1714" spc="-10" dirty="0">
                <a:solidFill>
                  <a:srgbClr val="000000"/>
                </a:solidFill>
                <a:latin typeface="宋体"/>
                <a:ea typeface="宋体"/>
              </a:rPr>
              <a:t>神经科学</a:t>
            </a:r>
            <a:r>
              <a:rPr lang="zh-CN" altLang="en-US" sz="1714" dirty="0">
                <a:solidFill>
                  <a:srgbClr val="000000"/>
                </a:solidFill>
                <a:latin typeface="宋体"/>
                <a:ea typeface="宋体"/>
              </a:rPr>
              <a:t>、机器人</a:t>
            </a:r>
            <a:r>
              <a:rPr lang="zh-CN" altLang="en-US" sz="1714" spc="-10" dirty="0">
                <a:solidFill>
                  <a:srgbClr val="000000"/>
                </a:solidFill>
                <a:latin typeface="宋体"/>
                <a:ea typeface="宋体"/>
              </a:rPr>
              <a:t>学及统计学等</a:t>
            </a:r>
            <a:r>
              <a:rPr lang="zh-CN" altLang="en-US" sz="1714" dirty="0">
                <a:solidFill>
                  <a:srgbClr val="000000"/>
                </a:solidFill>
                <a:latin typeface="宋体"/>
                <a:ea typeface="宋体"/>
              </a:rPr>
              <a:t>的进步，常</a:t>
            </a:r>
            <a:r>
              <a:rPr lang="zh-CN" altLang="en-US" sz="1714" spc="-10" dirty="0">
                <a:solidFill>
                  <a:srgbClr val="000000"/>
                </a:solidFill>
                <a:latin typeface="宋体"/>
                <a:ea typeface="宋体"/>
              </a:rPr>
              <a:t>态预测则认为</a:t>
            </a:r>
            <a:r>
              <a:rPr lang="zh-CN" altLang="en-US" sz="1714" dirty="0">
                <a:solidFill>
                  <a:srgbClr val="000000"/>
                </a:solidFill>
                <a:latin typeface="宋体"/>
                <a:ea typeface="宋体"/>
              </a:rPr>
              <a:t>人类的很多</a:t>
            </a:r>
            <a:r>
              <a:rPr lang="zh-CN" altLang="en-US" sz="1714" spc="-5" dirty="0">
                <a:solidFill>
                  <a:srgbClr val="000000"/>
                </a:solidFill>
                <a:latin typeface="宋体"/>
                <a:ea typeface="宋体"/>
              </a:rPr>
              <a:t>职业</a:t>
            </a:r>
            <a:r>
              <a:rPr lang="zh-CN" altLang="en-US" sz="1714" dirty="0">
                <a:solidFill>
                  <a:srgbClr val="000000"/>
                </a:solidFill>
                <a:latin typeface="宋体"/>
                <a:ea typeface="宋体"/>
              </a:rPr>
              <a:t>也逐渐被其取代。</a:t>
            </a:r>
          </a:p>
        </p:txBody>
      </p:sp>
      <p:sp>
        <p:nvSpPr>
          <p:cNvPr id="880" name="TextBox 880"/>
          <p:cNvSpPr txBox="1"/>
          <p:nvPr/>
        </p:nvSpPr>
        <p:spPr>
          <a:xfrm>
            <a:off x="9455816" y="781483"/>
            <a:ext cx="2407327" cy="4798108"/>
          </a:xfrm>
          <a:prstGeom prst="rect">
            <a:avLst/>
          </a:prstGeom>
          <a:noFill/>
        </p:spPr>
        <p:txBody>
          <a:bodyPr wrap="square" lIns="0" tIns="0" rIns="0" bIns="0" rtlCol="0">
            <a:spAutoFit/>
          </a:bodyPr>
          <a:lstStyle/>
          <a:p>
            <a:pPr indent="1051702">
              <a:lnSpc>
                <a:spcPct val="101000"/>
              </a:lnSpc>
            </a:pPr>
            <a:r>
              <a:rPr lang="zh-CN" altLang="en-US" sz="3048" spc="790" dirty="0">
                <a:solidFill>
                  <a:srgbClr val="000000"/>
                </a:solidFill>
                <a:latin typeface="宋体"/>
                <a:ea typeface="宋体"/>
              </a:rPr>
              <a:t>D</a:t>
            </a:r>
          </a:p>
          <a:p>
            <a:pPr>
              <a:lnSpc>
                <a:spcPts val="1195"/>
              </a:lnSpc>
            </a:pPr>
            <a:endParaRPr lang="en-US" sz="1714" dirty="0"/>
          </a:p>
          <a:p>
            <a:pPr hangingPunct="0">
              <a:lnSpc>
                <a:spcPct val="93000"/>
              </a:lnSpc>
            </a:pPr>
            <a:r>
              <a:rPr lang="zh-CN" altLang="en-US" sz="1714" spc="-5" dirty="0">
                <a:solidFill>
                  <a:srgbClr val="000000"/>
                </a:solidFill>
                <a:latin typeface="宋体"/>
                <a:ea typeface="宋体"/>
              </a:rPr>
              <a:t>人工智能，英文缩写为</a:t>
            </a:r>
            <a:r>
              <a:rPr lang="zh-CN" altLang="en-US" sz="1714" dirty="0">
                <a:solidFill>
                  <a:srgbClr val="000000"/>
                </a:solidFill>
                <a:latin typeface="宋体"/>
                <a:ea typeface="宋体"/>
              </a:rPr>
              <a:t>AI</a:t>
            </a:r>
            <a:r>
              <a:rPr lang="zh-CN" altLang="en-US" sz="1714" spc="-10" dirty="0">
                <a:solidFill>
                  <a:srgbClr val="000000"/>
                </a:solidFill>
                <a:latin typeface="宋体"/>
                <a:ea typeface="宋体"/>
              </a:rPr>
              <a:t>，是指由人制</a:t>
            </a:r>
            <a:r>
              <a:rPr lang="zh-CN" altLang="en-US" sz="1714" dirty="0">
                <a:solidFill>
                  <a:srgbClr val="000000"/>
                </a:solidFill>
                <a:latin typeface="宋体"/>
                <a:ea typeface="宋体"/>
              </a:rPr>
              <a:t>造出来的系</a:t>
            </a:r>
            <a:r>
              <a:rPr lang="zh-CN" altLang="en-US" sz="1714" spc="-10" dirty="0">
                <a:solidFill>
                  <a:srgbClr val="000000"/>
                </a:solidFill>
                <a:latin typeface="宋体"/>
                <a:ea typeface="宋体"/>
              </a:rPr>
              <a:t>统，能够展现</a:t>
            </a:r>
            <a:r>
              <a:rPr lang="zh-CN" altLang="en-US" sz="1714" dirty="0">
                <a:solidFill>
                  <a:srgbClr val="000000"/>
                </a:solidFill>
                <a:latin typeface="宋体"/>
                <a:ea typeface="宋体"/>
              </a:rPr>
              <a:t>出一定程度</a:t>
            </a:r>
            <a:r>
              <a:rPr lang="zh-CN" altLang="en-US" sz="1714" spc="-10" dirty="0">
                <a:solidFill>
                  <a:srgbClr val="000000"/>
                </a:solidFill>
                <a:latin typeface="宋体"/>
                <a:ea typeface="宋体"/>
              </a:rPr>
              <a:t>的智慧。这种</a:t>
            </a:r>
            <a:r>
              <a:rPr lang="zh-CN" altLang="en-US" sz="1714" dirty="0">
                <a:solidFill>
                  <a:srgbClr val="000000"/>
                </a:solidFill>
                <a:latin typeface="宋体"/>
                <a:ea typeface="宋体"/>
              </a:rPr>
              <a:t>智慧可以是</a:t>
            </a:r>
            <a:r>
              <a:rPr lang="zh-CN" altLang="en-US" sz="1714" spc="-5" dirty="0">
                <a:solidFill>
                  <a:srgbClr val="000000"/>
                </a:solidFill>
                <a:latin typeface="宋体"/>
                <a:ea typeface="宋体"/>
              </a:rPr>
              <a:t>理解自然语言、</a:t>
            </a:r>
            <a:r>
              <a:rPr lang="zh-CN" altLang="en-US" sz="1714" spc="-10" dirty="0">
                <a:solidFill>
                  <a:srgbClr val="000000"/>
                </a:solidFill>
                <a:latin typeface="宋体"/>
                <a:ea typeface="宋体"/>
              </a:rPr>
              <a:t>识别</a:t>
            </a:r>
            <a:r>
              <a:rPr lang="zh-CN" altLang="en-US" sz="1714" dirty="0">
                <a:solidFill>
                  <a:srgbClr val="000000"/>
                </a:solidFill>
                <a:latin typeface="宋体"/>
                <a:ea typeface="宋体"/>
              </a:rPr>
              <a:t>图像</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解决问题或</a:t>
            </a:r>
            <a:r>
              <a:rPr lang="zh-CN" altLang="en-US" sz="1714" dirty="0">
                <a:solidFill>
                  <a:srgbClr val="000000"/>
                </a:solidFill>
                <a:latin typeface="宋体"/>
                <a:ea typeface="宋体"/>
              </a:rPr>
              <a:t>者进行学习</a:t>
            </a:r>
            <a:r>
              <a:rPr lang="zh-CN" altLang="en-US" sz="1714" spc="-10" dirty="0">
                <a:solidFill>
                  <a:srgbClr val="000000"/>
                </a:solidFill>
                <a:latin typeface="宋体"/>
                <a:ea typeface="宋体"/>
              </a:rPr>
              <a:t>等等。人工智</a:t>
            </a:r>
            <a:r>
              <a:rPr lang="zh-CN" altLang="en-US" sz="1714" dirty="0">
                <a:solidFill>
                  <a:srgbClr val="000000"/>
                </a:solidFill>
                <a:latin typeface="宋体"/>
                <a:ea typeface="宋体"/>
              </a:rPr>
              <a:t>能可以通过</a:t>
            </a:r>
            <a:r>
              <a:rPr lang="zh-CN" altLang="en-US" sz="1714" spc="-10" dirty="0">
                <a:solidFill>
                  <a:srgbClr val="000000"/>
                </a:solidFill>
                <a:latin typeface="宋体"/>
                <a:ea typeface="宋体"/>
              </a:rPr>
              <a:t>编程或者机器</a:t>
            </a:r>
            <a:r>
              <a:rPr lang="zh-CN" altLang="en-US" sz="1714" dirty="0">
                <a:solidFill>
                  <a:srgbClr val="000000"/>
                </a:solidFill>
                <a:latin typeface="宋体"/>
                <a:ea typeface="宋体"/>
              </a:rPr>
              <a:t>学习来实现</a:t>
            </a:r>
            <a:r>
              <a:rPr lang="zh-CN" altLang="en-US" sz="1714" spc="-10" dirty="0">
                <a:solidFill>
                  <a:srgbClr val="000000"/>
                </a:solidFill>
                <a:latin typeface="宋体"/>
                <a:ea typeface="宋体"/>
              </a:rPr>
              <a:t>，目前它已</a:t>
            </a:r>
            <a:r>
              <a:rPr lang="zh-CN" altLang="en-US" sz="1714" dirty="0">
                <a:solidFill>
                  <a:srgbClr val="000000"/>
                </a:solidFill>
                <a:latin typeface="宋体"/>
                <a:ea typeface="宋体"/>
              </a:rPr>
              <a:t>经广泛应用于</a:t>
            </a:r>
            <a:r>
              <a:rPr lang="zh-CN" altLang="en-US" sz="1714" spc="-10" dirty="0">
                <a:solidFill>
                  <a:srgbClr val="000000"/>
                </a:solidFill>
                <a:latin typeface="宋体"/>
                <a:ea typeface="宋体"/>
              </a:rPr>
              <a:t>各个领域，比</a:t>
            </a:r>
            <a:r>
              <a:rPr lang="zh-CN" altLang="en-US" sz="1714" dirty="0">
                <a:solidFill>
                  <a:srgbClr val="000000"/>
                </a:solidFill>
                <a:latin typeface="宋体"/>
                <a:ea typeface="宋体"/>
              </a:rPr>
              <a:t>如自动驾驶</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机器人技术</a:t>
            </a:r>
            <a:r>
              <a:rPr lang="zh-CN" altLang="en-US" sz="1714" dirty="0">
                <a:solidFill>
                  <a:srgbClr val="000000"/>
                </a:solidFill>
                <a:latin typeface="宋体"/>
                <a:ea typeface="宋体"/>
              </a:rPr>
              <a:t>、智慧医疗</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金融服务、</a:t>
            </a:r>
            <a:r>
              <a:rPr lang="zh-CN" altLang="en-US" sz="1714" dirty="0">
                <a:solidFill>
                  <a:srgbClr val="000000"/>
                </a:solidFill>
                <a:latin typeface="宋体"/>
                <a:ea typeface="宋体"/>
              </a:rPr>
              <a:t>智能家居等</a:t>
            </a:r>
            <a:r>
              <a:rPr lang="zh-CN" altLang="en-US" sz="1714" spc="-10" dirty="0">
                <a:solidFill>
                  <a:srgbClr val="000000"/>
                </a:solidFill>
                <a:latin typeface="宋体"/>
                <a:ea typeface="宋体"/>
              </a:rPr>
              <a:t>等。随着技术</a:t>
            </a:r>
            <a:r>
              <a:rPr lang="zh-CN" altLang="en-US" sz="1714" dirty="0">
                <a:solidFill>
                  <a:srgbClr val="000000"/>
                </a:solidFill>
                <a:latin typeface="宋体"/>
                <a:ea typeface="宋体"/>
              </a:rPr>
              <a:t>的进步，人</a:t>
            </a:r>
            <a:r>
              <a:rPr lang="zh-CN" altLang="en-US" sz="1714" spc="-10" dirty="0">
                <a:solidFill>
                  <a:srgbClr val="000000"/>
                </a:solidFill>
                <a:latin typeface="宋体"/>
                <a:ea typeface="宋体"/>
              </a:rPr>
              <a:t>工智能正在</a:t>
            </a:r>
            <a:r>
              <a:rPr lang="zh-CN" altLang="en-US" sz="1714" dirty="0">
                <a:solidFill>
                  <a:srgbClr val="000000"/>
                </a:solidFill>
                <a:latin typeface="宋体"/>
                <a:ea typeface="宋体"/>
              </a:rPr>
              <a:t>不断发展和完</a:t>
            </a:r>
            <a:r>
              <a:rPr lang="zh-CN" altLang="en-US" sz="1714" spc="-10" dirty="0">
                <a:solidFill>
                  <a:srgbClr val="000000"/>
                </a:solidFill>
                <a:latin typeface="宋体"/>
                <a:ea typeface="宋体"/>
              </a:rPr>
              <a:t>善，未来有望</a:t>
            </a:r>
            <a:r>
              <a:rPr lang="zh-CN" altLang="en-US" sz="1714" dirty="0">
                <a:solidFill>
                  <a:srgbClr val="000000"/>
                </a:solidFill>
                <a:latin typeface="宋体"/>
                <a:ea typeface="宋体"/>
              </a:rPr>
              <a:t>实现更多的</a:t>
            </a:r>
            <a:r>
              <a:rPr lang="zh-CN" altLang="en-US" sz="1714" spc="-10" dirty="0">
                <a:solidFill>
                  <a:srgbClr val="000000"/>
                </a:solidFill>
                <a:latin typeface="宋体"/>
                <a:ea typeface="宋体"/>
              </a:rPr>
              <a:t>功能，为人类</a:t>
            </a:r>
            <a:r>
              <a:rPr lang="zh-CN" altLang="en-US" sz="1714" dirty="0">
                <a:solidFill>
                  <a:srgbClr val="000000"/>
                </a:solidFill>
                <a:latin typeface="宋体"/>
                <a:ea typeface="宋体"/>
              </a:rPr>
              <a:t>的生活和工</a:t>
            </a:r>
            <a:r>
              <a:rPr lang="zh-CN" altLang="en-US" sz="1714" spc="-5" dirty="0">
                <a:solidFill>
                  <a:srgbClr val="000000"/>
                </a:solidFill>
                <a:latin typeface="宋体"/>
                <a:ea typeface="宋体"/>
              </a:rPr>
              <a:t>作提</a:t>
            </a:r>
            <a:r>
              <a:rPr lang="zh-CN" altLang="en-US" sz="1714" dirty="0">
                <a:solidFill>
                  <a:srgbClr val="000000"/>
                </a:solidFill>
                <a:latin typeface="宋体"/>
                <a:ea typeface="宋体"/>
              </a:rPr>
              <a:t>供更多的便利。</a:t>
            </a:r>
          </a:p>
        </p:txBody>
      </p:sp>
      <p:sp>
        <p:nvSpPr>
          <p:cNvPr id="3" name="TextBox 2">
            <a:extLst>
              <a:ext uri="{FF2B5EF4-FFF2-40B4-BE49-F238E27FC236}">
                <a16:creationId xmlns:a16="http://schemas.microsoft.com/office/drawing/2014/main" id="{147EA822-6218-1403-C476-A17265149E4D}"/>
              </a:ext>
            </a:extLst>
          </p:cNvPr>
          <p:cNvSpPr txBox="1"/>
          <p:nvPr/>
        </p:nvSpPr>
        <p:spPr>
          <a:xfrm>
            <a:off x="263052" y="0"/>
            <a:ext cx="12197587" cy="1938992"/>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sym typeface="+mn-ea"/>
              </a:rPr>
              <a:t>Which ones are generated by AI?</a:t>
            </a:r>
          </a:p>
          <a:p>
            <a:endParaRPr lang="en-US" altLang="zh-CN" sz="4000" dirty="0">
              <a:sym typeface="+mn-ea"/>
            </a:endParaRPr>
          </a:p>
          <a:p>
            <a:endParaRPr lang="en-US" altLang="zh-CN" sz="4000"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4560"/>
    </mc:Choice>
    <mc:Fallback xmlns="">
      <p:transition spd="slow" advTm="456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90BCC-F07D-D95C-C08A-C42EE5A131DE}"/>
            </a:ext>
          </a:extLst>
        </p:cNvPr>
        <p:cNvGrpSpPr/>
        <p:nvPr/>
      </p:nvGrpSpPr>
      <p:grpSpPr>
        <a:xfrm>
          <a:off x="0" y="0"/>
          <a:ext cx="0" cy="0"/>
          <a:chOff x="0" y="0"/>
          <a:chExt cx="0" cy="0"/>
        </a:xfrm>
      </p:grpSpPr>
      <p:sp>
        <p:nvSpPr>
          <p:cNvPr id="2" name="Freeform 871">
            <a:extLst>
              <a:ext uri="{FF2B5EF4-FFF2-40B4-BE49-F238E27FC236}">
                <a16:creationId xmlns:a16="http://schemas.microsoft.com/office/drawing/2014/main" id="{6962CA9D-3EB2-EB10-487A-AD26DEA1F4DD}"/>
              </a:ext>
            </a:extLst>
          </p:cNvPr>
          <p:cNvSpPr/>
          <p:nvPr/>
        </p:nvSpPr>
        <p:spPr>
          <a:xfrm>
            <a:off x="157976" y="1329781"/>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2" name="Freeform 872">
            <a:extLst>
              <a:ext uri="{FF2B5EF4-FFF2-40B4-BE49-F238E27FC236}">
                <a16:creationId xmlns:a16="http://schemas.microsoft.com/office/drawing/2014/main" id="{A0285F92-DC3A-E11B-3833-3BAF09B9AD89}"/>
              </a:ext>
            </a:extLst>
          </p:cNvPr>
          <p:cNvSpPr/>
          <p:nvPr/>
        </p:nvSpPr>
        <p:spPr>
          <a:xfrm>
            <a:off x="3184434" y="1308022"/>
            <a:ext cx="2791217" cy="4709039"/>
          </a:xfrm>
          <a:custGeom>
            <a:avLst/>
            <a:gdLst>
              <a:gd name="connsiteX0" fmla="*/ 19050 w 2930778"/>
              <a:gd name="connsiteY0" fmla="*/ 4925441 h 4944491"/>
              <a:gd name="connsiteX1" fmla="*/ 2911728 w 2930778"/>
              <a:gd name="connsiteY1" fmla="*/ 4925441 h 4944491"/>
              <a:gd name="connsiteX2" fmla="*/ 2911728 w 2930778"/>
              <a:gd name="connsiteY2" fmla="*/ 19050 h 4944491"/>
              <a:gd name="connsiteX3" fmla="*/ 19050 w 2930778"/>
              <a:gd name="connsiteY3" fmla="*/ 19050 h 4944491"/>
              <a:gd name="connsiteX4" fmla="*/ 19050 w 2930778"/>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8" h="4944491">
                <a:moveTo>
                  <a:pt x="19050" y="4925441"/>
                </a:moveTo>
                <a:lnTo>
                  <a:pt x="2911728" y="4925441"/>
                </a:lnTo>
                <a:lnTo>
                  <a:pt x="2911728"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3" name="Freeform 873">
            <a:extLst>
              <a:ext uri="{FF2B5EF4-FFF2-40B4-BE49-F238E27FC236}">
                <a16:creationId xmlns:a16="http://schemas.microsoft.com/office/drawing/2014/main" id="{B3E559C7-A3C1-2BC0-1207-2FC73D328A84}"/>
              </a:ext>
            </a:extLst>
          </p:cNvPr>
          <p:cNvSpPr/>
          <p:nvPr/>
        </p:nvSpPr>
        <p:spPr>
          <a:xfrm>
            <a:off x="6210784" y="1308022"/>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4" name="Freeform 874">
            <a:extLst>
              <a:ext uri="{FF2B5EF4-FFF2-40B4-BE49-F238E27FC236}">
                <a16:creationId xmlns:a16="http://schemas.microsoft.com/office/drawing/2014/main" id="{3C317D2B-D42F-0BFC-0482-A967552EC5AE}"/>
              </a:ext>
            </a:extLst>
          </p:cNvPr>
          <p:cNvSpPr/>
          <p:nvPr/>
        </p:nvSpPr>
        <p:spPr>
          <a:xfrm>
            <a:off x="9237255" y="1308022"/>
            <a:ext cx="2791218" cy="4709039"/>
          </a:xfrm>
          <a:custGeom>
            <a:avLst/>
            <a:gdLst>
              <a:gd name="connsiteX0" fmla="*/ 19050 w 2930779"/>
              <a:gd name="connsiteY0" fmla="*/ 4925441 h 4944491"/>
              <a:gd name="connsiteX1" fmla="*/ 2911729 w 2930779"/>
              <a:gd name="connsiteY1" fmla="*/ 4925441 h 4944491"/>
              <a:gd name="connsiteX2" fmla="*/ 2911729 w 2930779"/>
              <a:gd name="connsiteY2" fmla="*/ 19050 h 4944491"/>
              <a:gd name="connsiteX3" fmla="*/ 19050 w 2930779"/>
              <a:gd name="connsiteY3" fmla="*/ 19050 h 4944491"/>
              <a:gd name="connsiteX4" fmla="*/ 19050 w 2930779"/>
              <a:gd name="connsiteY4" fmla="*/ 4925441 h 494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779" h="4944491">
                <a:moveTo>
                  <a:pt x="19050" y="4925441"/>
                </a:moveTo>
                <a:lnTo>
                  <a:pt x="2911729" y="4925441"/>
                </a:lnTo>
                <a:lnTo>
                  <a:pt x="2911729" y="19050"/>
                </a:lnTo>
                <a:lnTo>
                  <a:pt x="19050" y="19050"/>
                </a:lnTo>
                <a:lnTo>
                  <a:pt x="19050" y="4925441"/>
                </a:lnTo>
                <a:close/>
              </a:path>
            </a:pathLst>
          </a:custGeom>
          <a:ln w="6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877" name="TextBox 877">
            <a:extLst>
              <a:ext uri="{FF2B5EF4-FFF2-40B4-BE49-F238E27FC236}">
                <a16:creationId xmlns:a16="http://schemas.microsoft.com/office/drawing/2014/main" id="{7B81069B-C52C-97E7-6EAF-80C46706C698}"/>
              </a:ext>
            </a:extLst>
          </p:cNvPr>
          <p:cNvSpPr txBox="1"/>
          <p:nvPr/>
        </p:nvSpPr>
        <p:spPr>
          <a:xfrm>
            <a:off x="369243" y="777734"/>
            <a:ext cx="2407242" cy="4823756"/>
          </a:xfrm>
          <a:prstGeom prst="rect">
            <a:avLst/>
          </a:prstGeom>
          <a:noFill/>
        </p:spPr>
        <p:txBody>
          <a:bodyPr wrap="square" lIns="0" tIns="0" rIns="0" bIns="0" rtlCol="0">
            <a:spAutoFit/>
          </a:bodyPr>
          <a:lstStyle/>
          <a:p>
            <a:pPr indent="1110970">
              <a:lnSpc>
                <a:spcPct val="101000"/>
              </a:lnSpc>
            </a:pPr>
            <a:r>
              <a:rPr lang="zh-CN" altLang="en-US" sz="3048" spc="610" dirty="0">
                <a:solidFill>
                  <a:srgbClr val="000000"/>
                </a:solidFill>
                <a:latin typeface="宋体"/>
                <a:ea typeface="宋体"/>
              </a:rPr>
              <a:t>A</a:t>
            </a:r>
          </a:p>
          <a:p>
            <a:pPr>
              <a:lnSpc>
                <a:spcPts val="1443"/>
              </a:lnSpc>
            </a:pPr>
            <a:endParaRPr lang="en-US" sz="1714" dirty="0"/>
          </a:p>
          <a:p>
            <a:pPr hangingPunct="0">
              <a:lnSpc>
                <a:spcPct val="93000"/>
              </a:lnSpc>
            </a:pPr>
            <a:r>
              <a:rPr lang="zh-CN" altLang="en-US" sz="1714" spc="-138" dirty="0">
                <a:solidFill>
                  <a:srgbClr val="000000"/>
                </a:solidFill>
                <a:latin typeface="宋体"/>
                <a:ea typeface="宋体"/>
              </a:rPr>
              <a:t>人工智能（arti</a:t>
            </a:r>
            <a:r>
              <a:rPr lang="zh-CN" altLang="en-US" sz="1714" spc="-133" dirty="0">
                <a:solidFill>
                  <a:srgbClr val="000000"/>
                </a:solidFill>
                <a:latin typeface="宋体"/>
                <a:ea typeface="宋体"/>
              </a:rPr>
              <a:t>ficial</a:t>
            </a:r>
            <a:r>
              <a:rPr lang="zh-CN" altLang="en-US" sz="1714" dirty="0">
                <a:solidFill>
                  <a:srgbClr val="000000"/>
                </a:solidFill>
                <a:latin typeface="宋体"/>
                <a:cs typeface="宋体"/>
              </a:rPr>
              <a:t> </a:t>
            </a:r>
            <a:r>
              <a:rPr lang="zh-CN" altLang="en-US" sz="1714" spc="-43" dirty="0">
                <a:solidFill>
                  <a:srgbClr val="000000"/>
                </a:solidFill>
                <a:latin typeface="宋体"/>
                <a:ea typeface="宋体"/>
              </a:rPr>
              <a:t>intelligence）</a:t>
            </a:r>
            <a:r>
              <a:rPr lang="zh-CN" altLang="en-US" sz="1714" spc="-333" dirty="0">
                <a:solidFill>
                  <a:srgbClr val="000000"/>
                </a:solidFill>
                <a:latin typeface="宋体"/>
                <a:cs typeface="宋体"/>
              </a:rPr>
              <a:t> </a:t>
            </a:r>
            <a:r>
              <a:rPr lang="zh-CN" altLang="en-US" sz="1714" spc="-71" dirty="0">
                <a:solidFill>
                  <a:srgbClr val="000000"/>
                </a:solidFill>
                <a:latin typeface="宋体"/>
                <a:ea typeface="宋体"/>
              </a:rPr>
              <a:t>，英文缩</a:t>
            </a:r>
            <a:r>
              <a:rPr lang="zh-CN" altLang="en-US" sz="1714" spc="-5" dirty="0">
                <a:solidFill>
                  <a:srgbClr val="000000"/>
                </a:solidFill>
                <a:latin typeface="宋体"/>
                <a:ea typeface="宋体"/>
              </a:rPr>
              <a:t>写AI，是指由人制造</a:t>
            </a:r>
            <a:r>
              <a:rPr lang="zh-CN" altLang="en-US" sz="1714" dirty="0">
                <a:solidFill>
                  <a:srgbClr val="000000"/>
                </a:solidFill>
                <a:latin typeface="宋体"/>
                <a:ea typeface="宋体"/>
              </a:rPr>
              <a:t>出来</a:t>
            </a:r>
            <a:r>
              <a:rPr lang="zh-CN" altLang="en-US" sz="1714" spc="-10" dirty="0">
                <a:solidFill>
                  <a:srgbClr val="000000"/>
                </a:solidFill>
                <a:latin typeface="宋体"/>
                <a:ea typeface="宋体"/>
              </a:rPr>
              <a:t>的智能系统，</a:t>
            </a:r>
            <a:r>
              <a:rPr lang="zh-CN" altLang="en-US" sz="1714" dirty="0">
                <a:solidFill>
                  <a:srgbClr val="000000"/>
                </a:solidFill>
                <a:latin typeface="宋体"/>
                <a:ea typeface="宋体"/>
              </a:rPr>
              <a:t>能够展示出</a:t>
            </a:r>
            <a:r>
              <a:rPr lang="zh-CN" altLang="en-US" sz="1714" spc="-10" dirty="0">
                <a:solidFill>
                  <a:srgbClr val="000000"/>
                </a:solidFill>
                <a:latin typeface="宋体"/>
                <a:ea typeface="宋体"/>
              </a:rPr>
              <a:t>与人类智能相</a:t>
            </a:r>
            <a:r>
              <a:rPr lang="zh-CN" altLang="en-US" sz="1714" dirty="0">
                <a:solidFill>
                  <a:srgbClr val="000000"/>
                </a:solidFill>
                <a:latin typeface="宋体"/>
                <a:ea typeface="宋体"/>
              </a:rPr>
              <a:t>似的能力。</a:t>
            </a:r>
            <a:r>
              <a:rPr lang="zh-CN" altLang="en-US" sz="1714" spc="-10" dirty="0">
                <a:solidFill>
                  <a:srgbClr val="000000"/>
                </a:solidFill>
                <a:latin typeface="宋体"/>
                <a:ea typeface="宋体"/>
              </a:rPr>
              <a:t>这个技术能够</a:t>
            </a:r>
            <a:r>
              <a:rPr lang="zh-CN" altLang="en-US" sz="1714" dirty="0">
                <a:solidFill>
                  <a:srgbClr val="000000"/>
                </a:solidFill>
                <a:latin typeface="宋体"/>
                <a:ea typeface="宋体"/>
              </a:rPr>
              <a:t>让机器进行</a:t>
            </a:r>
            <a:r>
              <a:rPr lang="zh-CN" altLang="en-US" sz="1714" spc="-5" dirty="0">
                <a:solidFill>
                  <a:srgbClr val="000000"/>
                </a:solidFill>
                <a:latin typeface="宋体"/>
                <a:ea typeface="宋体"/>
              </a:rPr>
              <a:t>学习、</a:t>
            </a:r>
            <a:r>
              <a:rPr lang="zh-CN" altLang="en-US" sz="1714" spc="-10" dirty="0">
                <a:solidFill>
                  <a:srgbClr val="000000"/>
                </a:solidFill>
                <a:latin typeface="宋体"/>
                <a:ea typeface="宋体"/>
              </a:rPr>
              <a:t>推理、理</a:t>
            </a:r>
            <a:r>
              <a:rPr lang="zh-CN" altLang="en-US" sz="1714" dirty="0">
                <a:solidFill>
                  <a:srgbClr val="000000"/>
                </a:solidFill>
                <a:latin typeface="宋体"/>
                <a:ea typeface="宋体"/>
              </a:rPr>
              <a:t>解自然语</a:t>
            </a:r>
            <a:r>
              <a:rPr lang="zh-CN" altLang="en-US" sz="1714" spc="-5" dirty="0">
                <a:solidFill>
                  <a:srgbClr val="000000"/>
                </a:solidFill>
                <a:latin typeface="宋体"/>
                <a:ea typeface="宋体"/>
              </a:rPr>
              <a:t>言、</a:t>
            </a:r>
            <a:r>
              <a:rPr lang="zh-CN" altLang="en-US" sz="1714" spc="-10" dirty="0">
                <a:solidFill>
                  <a:srgbClr val="000000"/>
                </a:solidFill>
                <a:latin typeface="宋体"/>
                <a:ea typeface="宋体"/>
              </a:rPr>
              <a:t>识别图像</a:t>
            </a:r>
            <a:r>
              <a:rPr lang="zh-CN" altLang="en-US" sz="1714" dirty="0">
                <a:solidFill>
                  <a:srgbClr val="000000"/>
                </a:solidFill>
                <a:latin typeface="宋体"/>
                <a:ea typeface="宋体"/>
              </a:rPr>
              <a:t>，做决定，</a:t>
            </a:r>
            <a:r>
              <a:rPr lang="zh-CN" altLang="en-US" sz="1714" spc="-10" dirty="0">
                <a:solidFill>
                  <a:srgbClr val="000000"/>
                </a:solidFill>
                <a:latin typeface="宋体"/>
                <a:ea typeface="宋体"/>
              </a:rPr>
              <a:t>等等。人工智</a:t>
            </a:r>
            <a:r>
              <a:rPr lang="zh-CN" altLang="en-US" sz="1714" dirty="0">
                <a:solidFill>
                  <a:srgbClr val="000000"/>
                </a:solidFill>
                <a:latin typeface="宋体"/>
                <a:ea typeface="宋体"/>
              </a:rPr>
              <a:t>能的目标是</a:t>
            </a:r>
            <a:r>
              <a:rPr lang="zh-CN" altLang="en-US" sz="1714" spc="-10" dirty="0">
                <a:solidFill>
                  <a:srgbClr val="000000"/>
                </a:solidFill>
                <a:latin typeface="宋体"/>
                <a:ea typeface="宋体"/>
              </a:rPr>
              <a:t>让机器能够模</a:t>
            </a:r>
            <a:r>
              <a:rPr lang="zh-CN" altLang="en-US" sz="1714" dirty="0">
                <a:solidFill>
                  <a:srgbClr val="000000"/>
                </a:solidFill>
                <a:latin typeface="宋体"/>
                <a:ea typeface="宋体"/>
              </a:rPr>
              <a:t>拟人类智能</a:t>
            </a:r>
            <a:r>
              <a:rPr lang="zh-CN" altLang="en-US" sz="1714" spc="-10" dirty="0">
                <a:solidFill>
                  <a:srgbClr val="000000"/>
                </a:solidFill>
                <a:latin typeface="宋体"/>
                <a:ea typeface="宋体"/>
              </a:rPr>
              <a:t>的各种功能，</a:t>
            </a:r>
            <a:r>
              <a:rPr lang="zh-CN" altLang="en-US" sz="1714" dirty="0">
                <a:solidFill>
                  <a:srgbClr val="000000"/>
                </a:solidFill>
                <a:latin typeface="宋体"/>
                <a:ea typeface="宋体"/>
              </a:rPr>
              <a:t>从而使得机</a:t>
            </a:r>
            <a:r>
              <a:rPr lang="zh-CN" altLang="en-US" sz="1714" spc="-10" dirty="0">
                <a:solidFill>
                  <a:srgbClr val="000000"/>
                </a:solidFill>
                <a:latin typeface="宋体"/>
                <a:ea typeface="宋体"/>
              </a:rPr>
              <a:t>器能够更好的</a:t>
            </a:r>
            <a:r>
              <a:rPr lang="zh-CN" altLang="en-US" sz="1714" dirty="0">
                <a:solidFill>
                  <a:srgbClr val="000000"/>
                </a:solidFill>
                <a:latin typeface="宋体"/>
                <a:ea typeface="宋体"/>
              </a:rPr>
              <a:t>理解和解决</a:t>
            </a:r>
            <a:r>
              <a:rPr lang="zh-CN" altLang="en-US" sz="1714" spc="-10" dirty="0">
                <a:solidFill>
                  <a:srgbClr val="000000"/>
                </a:solidFill>
                <a:latin typeface="宋体"/>
                <a:ea typeface="宋体"/>
              </a:rPr>
              <a:t>复杂的问题</a:t>
            </a:r>
            <a:r>
              <a:rPr lang="zh-CN" altLang="en-US" sz="1714" dirty="0">
                <a:solidFill>
                  <a:srgbClr val="000000"/>
                </a:solidFill>
                <a:latin typeface="宋体"/>
                <a:ea typeface="宋体"/>
              </a:rPr>
              <a:t>。目前人工智</a:t>
            </a:r>
            <a:r>
              <a:rPr lang="zh-CN" altLang="en-US" sz="1714" spc="-10" dirty="0">
                <a:solidFill>
                  <a:srgbClr val="000000"/>
                </a:solidFill>
                <a:latin typeface="宋体"/>
                <a:ea typeface="宋体"/>
              </a:rPr>
              <a:t>能已经应用于</a:t>
            </a:r>
            <a:r>
              <a:rPr lang="zh-CN" altLang="en-US" sz="1714" dirty="0">
                <a:solidFill>
                  <a:srgbClr val="000000"/>
                </a:solidFill>
                <a:latin typeface="宋体"/>
                <a:ea typeface="宋体"/>
              </a:rPr>
              <a:t>各种领域，</a:t>
            </a:r>
            <a:r>
              <a:rPr lang="zh-CN" altLang="en-US" sz="1714" spc="-5" dirty="0">
                <a:solidFill>
                  <a:srgbClr val="000000"/>
                </a:solidFill>
                <a:latin typeface="宋体"/>
                <a:ea typeface="宋体"/>
              </a:rPr>
              <a:t>比如自动驾驶汽车、机器人、</a:t>
            </a:r>
            <a:r>
              <a:rPr lang="zh-CN" altLang="en-US" sz="1714" spc="-10" dirty="0">
                <a:solidFill>
                  <a:srgbClr val="000000"/>
                </a:solidFill>
                <a:latin typeface="宋体"/>
                <a:ea typeface="宋体"/>
              </a:rPr>
              <a:t>医学、金融</a:t>
            </a:r>
            <a:r>
              <a:rPr lang="zh-CN" altLang="en-US" sz="1714" dirty="0">
                <a:solidFill>
                  <a:srgbClr val="000000"/>
                </a:solidFill>
                <a:latin typeface="宋体"/>
                <a:ea typeface="宋体"/>
              </a:rPr>
              <a:t>、音乐、</a:t>
            </a:r>
            <a:r>
              <a:rPr lang="zh-CN" altLang="en-US" sz="1714" spc="-5" dirty="0">
                <a:solidFill>
                  <a:srgbClr val="000000"/>
                </a:solidFill>
                <a:latin typeface="宋体"/>
                <a:ea typeface="宋体"/>
              </a:rPr>
              <a:t>游戏</a:t>
            </a:r>
            <a:r>
              <a:rPr lang="zh-CN" altLang="en-US" sz="1714" dirty="0">
                <a:solidFill>
                  <a:srgbClr val="000000"/>
                </a:solidFill>
                <a:latin typeface="宋体"/>
                <a:ea typeface="宋体"/>
              </a:rPr>
              <a:t>等。</a:t>
            </a:r>
          </a:p>
        </p:txBody>
      </p:sp>
      <p:sp>
        <p:nvSpPr>
          <p:cNvPr id="878" name="TextBox 878">
            <a:extLst>
              <a:ext uri="{FF2B5EF4-FFF2-40B4-BE49-F238E27FC236}">
                <a16:creationId xmlns:a16="http://schemas.microsoft.com/office/drawing/2014/main" id="{68B0CE4A-C8E5-D9A6-C62F-FDA04A6FEB89}"/>
              </a:ext>
            </a:extLst>
          </p:cNvPr>
          <p:cNvSpPr txBox="1"/>
          <p:nvPr/>
        </p:nvSpPr>
        <p:spPr>
          <a:xfrm>
            <a:off x="3458996" y="782572"/>
            <a:ext cx="2189528" cy="4785284"/>
          </a:xfrm>
          <a:prstGeom prst="rect">
            <a:avLst/>
          </a:prstGeom>
          <a:noFill/>
        </p:spPr>
        <p:txBody>
          <a:bodyPr wrap="square" lIns="0" tIns="0" rIns="0" bIns="0" rtlCol="0">
            <a:spAutoFit/>
          </a:bodyPr>
          <a:lstStyle/>
          <a:p>
            <a:pPr indent="988805">
              <a:lnSpc>
                <a:spcPct val="101000"/>
              </a:lnSpc>
            </a:pPr>
            <a:r>
              <a:rPr lang="zh-CN" altLang="en-US" sz="3048" spc="381" dirty="0">
                <a:solidFill>
                  <a:srgbClr val="000000"/>
                </a:solidFill>
                <a:latin typeface="宋体"/>
                <a:ea typeface="宋体"/>
              </a:rPr>
              <a:t>B</a:t>
            </a:r>
          </a:p>
          <a:p>
            <a:pPr>
              <a:lnSpc>
                <a:spcPts val="1110"/>
              </a:lnSpc>
            </a:pPr>
            <a:endParaRPr lang="en-US" sz="1714" dirty="0"/>
          </a:p>
          <a:p>
            <a:pPr hangingPunct="0">
              <a:lnSpc>
                <a:spcPct val="93000"/>
              </a:lnSpc>
            </a:pPr>
            <a:r>
              <a:rPr lang="zh-CN" altLang="en-US" sz="1714" spc="-124" dirty="0">
                <a:solidFill>
                  <a:srgbClr val="000000"/>
                </a:solidFill>
                <a:latin typeface="宋体"/>
                <a:ea typeface="宋体"/>
              </a:rPr>
              <a:t>人工智能（Ar</a:t>
            </a:r>
            <a:r>
              <a:rPr lang="zh-CN" altLang="en-US" sz="1714" spc="-114" dirty="0">
                <a:solidFill>
                  <a:srgbClr val="000000"/>
                </a:solidFill>
                <a:latin typeface="宋体"/>
                <a:ea typeface="宋体"/>
              </a:rPr>
              <a:t>tificial</a:t>
            </a:r>
            <a:r>
              <a:rPr lang="zh-CN" altLang="en-US" sz="1714" dirty="0">
                <a:solidFill>
                  <a:srgbClr val="000000"/>
                </a:solidFill>
                <a:latin typeface="宋体"/>
                <a:cs typeface="宋体"/>
              </a:rPr>
              <a:t> </a:t>
            </a:r>
            <a:r>
              <a:rPr lang="zh-CN" altLang="en-US" sz="1714" spc="-43" dirty="0">
                <a:solidFill>
                  <a:srgbClr val="000000"/>
                </a:solidFill>
                <a:latin typeface="宋体"/>
                <a:ea typeface="宋体"/>
              </a:rPr>
              <a:t>Intelligence）</a:t>
            </a:r>
            <a:r>
              <a:rPr lang="zh-CN" altLang="en-US" sz="1714" spc="-86" dirty="0">
                <a:solidFill>
                  <a:srgbClr val="000000"/>
                </a:solidFill>
                <a:latin typeface="宋体"/>
                <a:ea typeface="宋体"/>
              </a:rPr>
              <a:t>，英文</a:t>
            </a:r>
            <a:r>
              <a:rPr lang="zh-CN" altLang="en-US" sz="1714" spc="-10" dirty="0">
                <a:solidFill>
                  <a:srgbClr val="000000"/>
                </a:solidFill>
                <a:latin typeface="宋体"/>
                <a:ea typeface="宋体"/>
              </a:rPr>
              <a:t>缩写为AI。</a:t>
            </a:r>
            <a:r>
              <a:rPr lang="zh-CN" altLang="en-US" sz="1714" dirty="0">
                <a:solidFill>
                  <a:srgbClr val="000000"/>
                </a:solidFill>
                <a:latin typeface="宋体"/>
                <a:ea typeface="宋体"/>
              </a:rPr>
              <a:t>它是研究、</a:t>
            </a:r>
            <a:r>
              <a:rPr lang="zh-CN" altLang="en-US" sz="1714" spc="-5" dirty="0">
                <a:solidFill>
                  <a:srgbClr val="000000"/>
                </a:solidFill>
                <a:latin typeface="宋体"/>
                <a:ea typeface="宋体"/>
              </a:rPr>
              <a:t>开发用于模拟、</a:t>
            </a:r>
            <a:r>
              <a:rPr lang="zh-CN" altLang="en-US" sz="1714" spc="-10" dirty="0">
                <a:solidFill>
                  <a:srgbClr val="000000"/>
                </a:solidFill>
                <a:latin typeface="宋体"/>
                <a:ea typeface="宋体"/>
              </a:rPr>
              <a:t>延伸和扩展人的智</a:t>
            </a:r>
            <a:r>
              <a:rPr lang="zh-CN" altLang="en-US" sz="1714" dirty="0">
                <a:solidFill>
                  <a:srgbClr val="000000"/>
                </a:solidFill>
                <a:latin typeface="宋体"/>
                <a:ea typeface="宋体"/>
              </a:rPr>
              <a:t>能的理论、</a:t>
            </a:r>
            <a:r>
              <a:rPr lang="zh-CN" altLang="en-US" sz="1714" spc="-5" dirty="0">
                <a:solidFill>
                  <a:srgbClr val="000000"/>
                </a:solidFill>
                <a:latin typeface="宋体"/>
                <a:ea typeface="宋体"/>
              </a:rPr>
              <a:t>方法、</a:t>
            </a:r>
            <a:r>
              <a:rPr lang="zh-CN" altLang="en-US" sz="1714" spc="-10" dirty="0">
                <a:solidFill>
                  <a:srgbClr val="000000"/>
                </a:solidFill>
                <a:latin typeface="宋体"/>
                <a:ea typeface="宋体"/>
              </a:rPr>
              <a:t>技</a:t>
            </a:r>
            <a:r>
              <a:rPr lang="zh-CN" altLang="en-US" sz="1714" spc="-5" dirty="0">
                <a:solidFill>
                  <a:srgbClr val="000000"/>
                </a:solidFill>
                <a:latin typeface="宋体"/>
                <a:ea typeface="宋体"/>
              </a:rPr>
              <a:t>术及应用系统</a:t>
            </a:r>
            <a:r>
              <a:rPr lang="zh-CN" altLang="en-US" sz="1714" spc="-10" dirty="0">
                <a:solidFill>
                  <a:srgbClr val="000000"/>
                </a:solidFill>
                <a:latin typeface="宋体"/>
                <a:ea typeface="宋体"/>
              </a:rPr>
              <a:t>的</a:t>
            </a:r>
            <a:r>
              <a:rPr lang="zh-CN" altLang="en-US" sz="1714" spc="-5" dirty="0">
                <a:solidFill>
                  <a:srgbClr val="000000"/>
                </a:solidFill>
                <a:latin typeface="宋体"/>
                <a:ea typeface="宋体"/>
              </a:rPr>
              <a:t>一门新的技术科学。</a:t>
            </a:r>
            <a:r>
              <a:rPr lang="zh-CN" altLang="en-US" sz="1714" spc="-10" dirty="0">
                <a:solidFill>
                  <a:srgbClr val="000000"/>
                </a:solidFill>
                <a:latin typeface="宋体"/>
                <a:ea typeface="宋体"/>
              </a:rPr>
              <a:t>人</a:t>
            </a:r>
            <a:r>
              <a:rPr lang="zh-CN" altLang="en-US" sz="1714" spc="-5" dirty="0">
                <a:solidFill>
                  <a:srgbClr val="000000"/>
                </a:solidFill>
                <a:latin typeface="宋体"/>
                <a:ea typeface="宋体"/>
              </a:rPr>
              <a:t>工智能是新一轮科技</a:t>
            </a:r>
            <a:r>
              <a:rPr lang="zh-CN" altLang="en-US" sz="1714" spc="-10" dirty="0">
                <a:solidFill>
                  <a:srgbClr val="000000"/>
                </a:solidFill>
                <a:latin typeface="宋体"/>
                <a:ea typeface="宋体"/>
              </a:rPr>
              <a:t>革</a:t>
            </a:r>
            <a:r>
              <a:rPr lang="zh-CN" altLang="en-US" sz="1714" spc="-5" dirty="0">
                <a:solidFill>
                  <a:srgbClr val="000000"/>
                </a:solidFill>
                <a:latin typeface="宋体"/>
                <a:ea typeface="宋体"/>
              </a:rPr>
              <a:t>命和产业变革的重要</a:t>
            </a:r>
            <a:r>
              <a:rPr lang="zh-CN" altLang="en-US" sz="1714" spc="-10" dirty="0">
                <a:solidFill>
                  <a:srgbClr val="000000"/>
                </a:solidFill>
                <a:latin typeface="宋体"/>
                <a:ea typeface="宋体"/>
              </a:rPr>
              <a:t>驱动力量。</a:t>
            </a:r>
            <a:r>
              <a:rPr lang="zh-CN" altLang="en-US" sz="1714" dirty="0">
                <a:solidFill>
                  <a:srgbClr val="000000"/>
                </a:solidFill>
                <a:latin typeface="宋体"/>
                <a:ea typeface="宋体"/>
              </a:rPr>
              <a:t>它企图了解</a:t>
            </a:r>
            <a:r>
              <a:rPr lang="zh-CN" altLang="en-US" sz="1714" spc="-10" dirty="0">
                <a:solidFill>
                  <a:srgbClr val="000000"/>
                </a:solidFill>
                <a:latin typeface="宋体"/>
                <a:ea typeface="宋体"/>
              </a:rPr>
              <a:t>智</a:t>
            </a:r>
            <a:r>
              <a:rPr lang="zh-CN" altLang="en-US" sz="1714" spc="-5" dirty="0">
                <a:solidFill>
                  <a:srgbClr val="000000"/>
                </a:solidFill>
                <a:latin typeface="宋体"/>
                <a:ea typeface="宋体"/>
              </a:rPr>
              <a:t>能的实质，并生产出</a:t>
            </a:r>
            <a:r>
              <a:rPr lang="zh-CN" altLang="en-US" sz="1714" spc="-10" dirty="0">
                <a:solidFill>
                  <a:srgbClr val="000000"/>
                </a:solidFill>
                <a:latin typeface="宋体"/>
                <a:ea typeface="宋体"/>
              </a:rPr>
              <a:t>一</a:t>
            </a:r>
            <a:r>
              <a:rPr lang="zh-CN" altLang="en-US" sz="1714" spc="-5" dirty="0">
                <a:solidFill>
                  <a:srgbClr val="000000"/>
                </a:solidFill>
                <a:latin typeface="宋体"/>
                <a:ea typeface="宋体"/>
              </a:rPr>
              <a:t>种新的能以人类智能</a:t>
            </a:r>
            <a:r>
              <a:rPr lang="zh-CN" altLang="en-US" sz="1714" spc="-10" dirty="0">
                <a:solidFill>
                  <a:srgbClr val="000000"/>
                </a:solidFill>
                <a:latin typeface="宋体"/>
                <a:ea typeface="宋体"/>
              </a:rPr>
              <a:t>相</a:t>
            </a:r>
            <a:r>
              <a:rPr lang="zh-CN" altLang="en-US" sz="1714" spc="-5" dirty="0">
                <a:solidFill>
                  <a:srgbClr val="000000"/>
                </a:solidFill>
                <a:latin typeface="宋体"/>
                <a:ea typeface="宋体"/>
              </a:rPr>
              <a:t>似的方式做出反应的</a:t>
            </a:r>
            <a:r>
              <a:rPr lang="zh-CN" altLang="en-US" sz="1714" spc="-10" dirty="0">
                <a:solidFill>
                  <a:srgbClr val="000000"/>
                </a:solidFill>
                <a:latin typeface="宋体"/>
                <a:ea typeface="宋体"/>
              </a:rPr>
              <a:t>智</a:t>
            </a:r>
            <a:r>
              <a:rPr lang="zh-CN" altLang="en-US" sz="1714" spc="-5" dirty="0">
                <a:solidFill>
                  <a:srgbClr val="000000"/>
                </a:solidFill>
                <a:latin typeface="宋体"/>
                <a:ea typeface="宋体"/>
              </a:rPr>
              <a:t>能机器，该领域的研究包括机器人、语言识别、</a:t>
            </a:r>
            <a:r>
              <a:rPr lang="zh-CN" altLang="en-US" sz="1714" spc="-10" dirty="0">
                <a:solidFill>
                  <a:srgbClr val="000000"/>
                </a:solidFill>
                <a:latin typeface="宋体"/>
                <a:ea typeface="宋体"/>
              </a:rPr>
              <a:t>图</a:t>
            </a:r>
            <a:r>
              <a:rPr lang="zh-CN" altLang="en-US" sz="1714" spc="-5" dirty="0">
                <a:solidFill>
                  <a:srgbClr val="000000"/>
                </a:solidFill>
                <a:latin typeface="宋体"/>
                <a:ea typeface="宋体"/>
              </a:rPr>
              <a:t>像识别、自然语</a:t>
            </a:r>
            <a:r>
              <a:rPr lang="zh-CN" altLang="en-US" sz="1714" spc="-10" dirty="0">
                <a:solidFill>
                  <a:srgbClr val="000000"/>
                </a:solidFill>
                <a:latin typeface="宋体"/>
                <a:ea typeface="宋体"/>
              </a:rPr>
              <a:t>言处理和专</a:t>
            </a:r>
            <a:r>
              <a:rPr lang="zh-CN" altLang="en-US" sz="1714" spc="-5" dirty="0">
                <a:solidFill>
                  <a:srgbClr val="000000"/>
                </a:solidFill>
                <a:latin typeface="宋体"/>
                <a:ea typeface="宋体"/>
              </a:rPr>
              <a:t>家系统等。</a:t>
            </a:r>
          </a:p>
        </p:txBody>
      </p:sp>
      <p:sp>
        <p:nvSpPr>
          <p:cNvPr id="879" name="TextBox 879">
            <a:extLst>
              <a:ext uri="{FF2B5EF4-FFF2-40B4-BE49-F238E27FC236}">
                <a16:creationId xmlns:a16="http://schemas.microsoft.com/office/drawing/2014/main" id="{D2FCCA17-51D9-5CDA-2972-10CB8F23F9F8}"/>
              </a:ext>
            </a:extLst>
          </p:cNvPr>
          <p:cNvSpPr txBox="1"/>
          <p:nvPr/>
        </p:nvSpPr>
        <p:spPr>
          <a:xfrm>
            <a:off x="6404550" y="782087"/>
            <a:ext cx="2407449" cy="4087786"/>
          </a:xfrm>
          <a:prstGeom prst="rect">
            <a:avLst/>
          </a:prstGeom>
          <a:noFill/>
        </p:spPr>
        <p:txBody>
          <a:bodyPr wrap="square" lIns="0" tIns="0" rIns="0" bIns="0" rtlCol="0">
            <a:spAutoFit/>
          </a:bodyPr>
          <a:lstStyle/>
          <a:p>
            <a:pPr indent="1075893">
              <a:lnSpc>
                <a:spcPct val="101000"/>
              </a:lnSpc>
            </a:pPr>
            <a:r>
              <a:rPr lang="zh-CN" altLang="en-US" sz="3048" spc="505" dirty="0">
                <a:solidFill>
                  <a:srgbClr val="000000"/>
                </a:solidFill>
                <a:latin typeface="宋体"/>
                <a:ea typeface="宋体"/>
              </a:rPr>
              <a:t>C</a:t>
            </a:r>
          </a:p>
          <a:p>
            <a:pPr>
              <a:lnSpc>
                <a:spcPts val="1410"/>
              </a:lnSpc>
            </a:pPr>
            <a:endParaRPr lang="en-US" sz="1714" dirty="0"/>
          </a:p>
          <a:p>
            <a:pPr hangingPunct="0">
              <a:lnSpc>
                <a:spcPct val="93000"/>
              </a:lnSpc>
            </a:pPr>
            <a:r>
              <a:rPr lang="zh-CN" altLang="en-US" sz="1714" spc="-5" dirty="0">
                <a:solidFill>
                  <a:srgbClr val="000000"/>
                </a:solidFill>
                <a:latin typeface="宋体"/>
                <a:ea typeface="宋体"/>
              </a:rPr>
              <a:t>人工智能（英语缩写为</a:t>
            </a:r>
            <a:r>
              <a:rPr lang="zh-CN" altLang="en-US" sz="1714" dirty="0">
                <a:solidFill>
                  <a:srgbClr val="000000"/>
                </a:solidFill>
                <a:latin typeface="宋体"/>
                <a:ea typeface="宋体"/>
              </a:rPr>
              <a:t>AI</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亦称机器智</a:t>
            </a:r>
            <a:r>
              <a:rPr lang="zh-CN" altLang="en-US" sz="1714" dirty="0">
                <a:solidFill>
                  <a:srgbClr val="000000"/>
                </a:solidFill>
                <a:latin typeface="宋体"/>
                <a:ea typeface="宋体"/>
              </a:rPr>
              <a:t>能，指由人</a:t>
            </a:r>
            <a:r>
              <a:rPr lang="zh-CN" altLang="en-US" sz="1714" spc="-10" dirty="0">
                <a:solidFill>
                  <a:srgbClr val="000000"/>
                </a:solidFill>
                <a:latin typeface="宋体"/>
                <a:ea typeface="宋体"/>
              </a:rPr>
              <a:t>制造出来的</a:t>
            </a:r>
            <a:r>
              <a:rPr lang="zh-CN" altLang="en-US" sz="1714" dirty="0">
                <a:solidFill>
                  <a:srgbClr val="000000"/>
                </a:solidFill>
                <a:latin typeface="宋体"/>
                <a:ea typeface="宋体"/>
              </a:rPr>
              <a:t>机器所表现出</a:t>
            </a:r>
            <a:r>
              <a:rPr lang="zh-CN" altLang="en-US" sz="1714" spc="-10" dirty="0">
                <a:solidFill>
                  <a:srgbClr val="000000"/>
                </a:solidFill>
                <a:latin typeface="宋体"/>
                <a:ea typeface="宋体"/>
              </a:rPr>
              <a:t>来的智能。通</a:t>
            </a:r>
            <a:r>
              <a:rPr lang="zh-CN" altLang="en-US" sz="1714" dirty="0">
                <a:solidFill>
                  <a:srgbClr val="000000"/>
                </a:solidFill>
                <a:latin typeface="宋体"/>
                <a:ea typeface="宋体"/>
              </a:rPr>
              <a:t>常人工智能</a:t>
            </a:r>
            <a:r>
              <a:rPr lang="zh-CN" altLang="en-US" sz="1714" spc="-10" dirty="0">
                <a:solidFill>
                  <a:srgbClr val="000000"/>
                </a:solidFill>
                <a:latin typeface="宋体"/>
                <a:ea typeface="宋体"/>
              </a:rPr>
              <a:t>是指通过普通</a:t>
            </a:r>
            <a:r>
              <a:rPr lang="zh-CN" altLang="en-US" sz="1714" dirty="0">
                <a:solidFill>
                  <a:srgbClr val="000000"/>
                </a:solidFill>
                <a:latin typeface="宋体"/>
                <a:ea typeface="宋体"/>
              </a:rPr>
              <a:t>计算机程序</a:t>
            </a:r>
            <a:r>
              <a:rPr lang="zh-CN" altLang="en-US" sz="1714" spc="-10" dirty="0">
                <a:solidFill>
                  <a:srgbClr val="000000"/>
                </a:solidFill>
                <a:latin typeface="宋体"/>
                <a:ea typeface="宋体"/>
              </a:rPr>
              <a:t>来呈现人类智</a:t>
            </a:r>
            <a:r>
              <a:rPr lang="zh-CN" altLang="en-US" sz="1714" dirty="0">
                <a:solidFill>
                  <a:srgbClr val="000000"/>
                </a:solidFill>
                <a:latin typeface="宋体"/>
                <a:ea typeface="宋体"/>
              </a:rPr>
              <a:t>能的技术。</a:t>
            </a:r>
            <a:r>
              <a:rPr lang="zh-CN" altLang="en-US" sz="1714" spc="-10" dirty="0">
                <a:solidFill>
                  <a:srgbClr val="000000"/>
                </a:solidFill>
                <a:latin typeface="宋体"/>
                <a:ea typeface="宋体"/>
              </a:rPr>
              <a:t>该词也指出研</a:t>
            </a:r>
            <a:r>
              <a:rPr lang="zh-CN" altLang="en-US" sz="1714" dirty="0">
                <a:solidFill>
                  <a:srgbClr val="000000"/>
                </a:solidFill>
                <a:latin typeface="宋体"/>
                <a:ea typeface="宋体"/>
              </a:rPr>
              <a:t>究这样的智</a:t>
            </a:r>
            <a:r>
              <a:rPr lang="zh-CN" altLang="en-US" sz="1714" spc="-10" dirty="0">
                <a:solidFill>
                  <a:srgbClr val="000000"/>
                </a:solidFill>
                <a:latin typeface="宋体"/>
                <a:ea typeface="宋体"/>
              </a:rPr>
              <a:t>能系统是否</a:t>
            </a:r>
            <a:r>
              <a:rPr lang="zh-CN" altLang="en-US" sz="1714" dirty="0">
                <a:solidFill>
                  <a:srgbClr val="000000"/>
                </a:solidFill>
                <a:latin typeface="宋体"/>
                <a:ea typeface="宋体"/>
              </a:rPr>
              <a:t>能够实现，以</a:t>
            </a:r>
            <a:r>
              <a:rPr lang="zh-CN" altLang="en-US" sz="1714" spc="-10" dirty="0">
                <a:solidFill>
                  <a:srgbClr val="000000"/>
                </a:solidFill>
                <a:latin typeface="宋体"/>
                <a:ea typeface="宋体"/>
              </a:rPr>
              <a:t>及如何实现。</a:t>
            </a:r>
            <a:r>
              <a:rPr lang="zh-CN" altLang="en-US" sz="1714" dirty="0">
                <a:solidFill>
                  <a:srgbClr val="000000"/>
                </a:solidFill>
                <a:latin typeface="宋体"/>
                <a:ea typeface="宋体"/>
              </a:rPr>
              <a:t>同时，通过</a:t>
            </a:r>
            <a:r>
              <a:rPr lang="zh-CN" altLang="en-US" sz="1714" spc="-5" dirty="0">
                <a:solidFill>
                  <a:srgbClr val="000000"/>
                </a:solidFill>
                <a:latin typeface="宋体"/>
                <a:ea typeface="宋体"/>
              </a:rPr>
              <a:t>医学、</a:t>
            </a:r>
            <a:r>
              <a:rPr lang="zh-CN" altLang="en-US" sz="1714" spc="-10" dirty="0">
                <a:solidFill>
                  <a:srgbClr val="000000"/>
                </a:solidFill>
                <a:latin typeface="宋体"/>
                <a:ea typeface="宋体"/>
              </a:rPr>
              <a:t>神经科学</a:t>
            </a:r>
            <a:r>
              <a:rPr lang="zh-CN" altLang="en-US" sz="1714" dirty="0">
                <a:solidFill>
                  <a:srgbClr val="000000"/>
                </a:solidFill>
                <a:latin typeface="宋体"/>
                <a:ea typeface="宋体"/>
              </a:rPr>
              <a:t>、机器人</a:t>
            </a:r>
            <a:r>
              <a:rPr lang="zh-CN" altLang="en-US" sz="1714" spc="-10" dirty="0">
                <a:solidFill>
                  <a:srgbClr val="000000"/>
                </a:solidFill>
                <a:latin typeface="宋体"/>
                <a:ea typeface="宋体"/>
              </a:rPr>
              <a:t>学及统计学等</a:t>
            </a:r>
            <a:r>
              <a:rPr lang="zh-CN" altLang="en-US" sz="1714" dirty="0">
                <a:solidFill>
                  <a:srgbClr val="000000"/>
                </a:solidFill>
                <a:latin typeface="宋体"/>
                <a:ea typeface="宋体"/>
              </a:rPr>
              <a:t>的进步，常</a:t>
            </a:r>
            <a:r>
              <a:rPr lang="zh-CN" altLang="en-US" sz="1714" spc="-10" dirty="0">
                <a:solidFill>
                  <a:srgbClr val="000000"/>
                </a:solidFill>
                <a:latin typeface="宋体"/>
                <a:ea typeface="宋体"/>
              </a:rPr>
              <a:t>态预测则认为</a:t>
            </a:r>
            <a:r>
              <a:rPr lang="zh-CN" altLang="en-US" sz="1714" dirty="0">
                <a:solidFill>
                  <a:srgbClr val="000000"/>
                </a:solidFill>
                <a:latin typeface="宋体"/>
                <a:ea typeface="宋体"/>
              </a:rPr>
              <a:t>人类的很多</a:t>
            </a:r>
            <a:r>
              <a:rPr lang="zh-CN" altLang="en-US" sz="1714" spc="-5" dirty="0">
                <a:solidFill>
                  <a:srgbClr val="000000"/>
                </a:solidFill>
                <a:latin typeface="宋体"/>
                <a:ea typeface="宋体"/>
              </a:rPr>
              <a:t>职业</a:t>
            </a:r>
            <a:r>
              <a:rPr lang="zh-CN" altLang="en-US" sz="1714" dirty="0">
                <a:solidFill>
                  <a:srgbClr val="000000"/>
                </a:solidFill>
                <a:latin typeface="宋体"/>
                <a:ea typeface="宋体"/>
              </a:rPr>
              <a:t>也逐渐被其取代。</a:t>
            </a:r>
          </a:p>
        </p:txBody>
      </p:sp>
      <p:sp>
        <p:nvSpPr>
          <p:cNvPr id="880" name="TextBox 880">
            <a:extLst>
              <a:ext uri="{FF2B5EF4-FFF2-40B4-BE49-F238E27FC236}">
                <a16:creationId xmlns:a16="http://schemas.microsoft.com/office/drawing/2014/main" id="{7BFC941F-0655-3373-8BFC-AF8F77F14839}"/>
              </a:ext>
            </a:extLst>
          </p:cNvPr>
          <p:cNvSpPr txBox="1"/>
          <p:nvPr/>
        </p:nvSpPr>
        <p:spPr>
          <a:xfrm>
            <a:off x="9455816" y="781483"/>
            <a:ext cx="2407327" cy="4798108"/>
          </a:xfrm>
          <a:prstGeom prst="rect">
            <a:avLst/>
          </a:prstGeom>
          <a:noFill/>
        </p:spPr>
        <p:txBody>
          <a:bodyPr wrap="square" lIns="0" tIns="0" rIns="0" bIns="0" rtlCol="0">
            <a:spAutoFit/>
          </a:bodyPr>
          <a:lstStyle/>
          <a:p>
            <a:pPr indent="1051702">
              <a:lnSpc>
                <a:spcPct val="101000"/>
              </a:lnSpc>
            </a:pPr>
            <a:r>
              <a:rPr lang="zh-CN" altLang="en-US" sz="3048" spc="790" dirty="0">
                <a:solidFill>
                  <a:srgbClr val="000000"/>
                </a:solidFill>
                <a:latin typeface="宋体"/>
                <a:ea typeface="宋体"/>
              </a:rPr>
              <a:t>D</a:t>
            </a:r>
          </a:p>
          <a:p>
            <a:pPr>
              <a:lnSpc>
                <a:spcPts val="1195"/>
              </a:lnSpc>
            </a:pPr>
            <a:endParaRPr lang="en-US" sz="1714" dirty="0"/>
          </a:p>
          <a:p>
            <a:pPr hangingPunct="0">
              <a:lnSpc>
                <a:spcPct val="93000"/>
              </a:lnSpc>
            </a:pPr>
            <a:r>
              <a:rPr lang="zh-CN" altLang="en-US" sz="1714" spc="-5" dirty="0">
                <a:solidFill>
                  <a:srgbClr val="000000"/>
                </a:solidFill>
                <a:latin typeface="宋体"/>
                <a:ea typeface="宋体"/>
              </a:rPr>
              <a:t>人工智能，英文缩写为</a:t>
            </a:r>
            <a:r>
              <a:rPr lang="zh-CN" altLang="en-US" sz="1714" dirty="0">
                <a:solidFill>
                  <a:srgbClr val="000000"/>
                </a:solidFill>
                <a:latin typeface="宋体"/>
                <a:ea typeface="宋体"/>
              </a:rPr>
              <a:t>AI</a:t>
            </a:r>
            <a:r>
              <a:rPr lang="zh-CN" altLang="en-US" sz="1714" spc="-10" dirty="0">
                <a:solidFill>
                  <a:srgbClr val="000000"/>
                </a:solidFill>
                <a:latin typeface="宋体"/>
                <a:ea typeface="宋体"/>
              </a:rPr>
              <a:t>，是指由人制</a:t>
            </a:r>
            <a:r>
              <a:rPr lang="zh-CN" altLang="en-US" sz="1714" dirty="0">
                <a:solidFill>
                  <a:srgbClr val="000000"/>
                </a:solidFill>
                <a:latin typeface="宋体"/>
                <a:ea typeface="宋体"/>
              </a:rPr>
              <a:t>造出来的系</a:t>
            </a:r>
            <a:r>
              <a:rPr lang="zh-CN" altLang="en-US" sz="1714" spc="-10" dirty="0">
                <a:solidFill>
                  <a:srgbClr val="000000"/>
                </a:solidFill>
                <a:latin typeface="宋体"/>
                <a:ea typeface="宋体"/>
              </a:rPr>
              <a:t>统，能够展现</a:t>
            </a:r>
            <a:r>
              <a:rPr lang="zh-CN" altLang="en-US" sz="1714" dirty="0">
                <a:solidFill>
                  <a:srgbClr val="000000"/>
                </a:solidFill>
                <a:latin typeface="宋体"/>
                <a:ea typeface="宋体"/>
              </a:rPr>
              <a:t>出一定程度</a:t>
            </a:r>
            <a:r>
              <a:rPr lang="zh-CN" altLang="en-US" sz="1714" spc="-10" dirty="0">
                <a:solidFill>
                  <a:srgbClr val="000000"/>
                </a:solidFill>
                <a:latin typeface="宋体"/>
                <a:ea typeface="宋体"/>
              </a:rPr>
              <a:t>的智慧。这种</a:t>
            </a:r>
            <a:r>
              <a:rPr lang="zh-CN" altLang="en-US" sz="1714" dirty="0">
                <a:solidFill>
                  <a:srgbClr val="000000"/>
                </a:solidFill>
                <a:latin typeface="宋体"/>
                <a:ea typeface="宋体"/>
              </a:rPr>
              <a:t>智慧可以是</a:t>
            </a:r>
            <a:r>
              <a:rPr lang="zh-CN" altLang="en-US" sz="1714" spc="-5" dirty="0">
                <a:solidFill>
                  <a:srgbClr val="000000"/>
                </a:solidFill>
                <a:latin typeface="宋体"/>
                <a:ea typeface="宋体"/>
              </a:rPr>
              <a:t>理解自然语言、</a:t>
            </a:r>
            <a:r>
              <a:rPr lang="zh-CN" altLang="en-US" sz="1714" spc="-10" dirty="0">
                <a:solidFill>
                  <a:srgbClr val="000000"/>
                </a:solidFill>
                <a:latin typeface="宋体"/>
                <a:ea typeface="宋体"/>
              </a:rPr>
              <a:t>识别</a:t>
            </a:r>
            <a:r>
              <a:rPr lang="zh-CN" altLang="en-US" sz="1714" dirty="0">
                <a:solidFill>
                  <a:srgbClr val="000000"/>
                </a:solidFill>
                <a:latin typeface="宋体"/>
                <a:ea typeface="宋体"/>
              </a:rPr>
              <a:t>图像</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解决问题或</a:t>
            </a:r>
            <a:r>
              <a:rPr lang="zh-CN" altLang="en-US" sz="1714" dirty="0">
                <a:solidFill>
                  <a:srgbClr val="000000"/>
                </a:solidFill>
                <a:latin typeface="宋体"/>
                <a:ea typeface="宋体"/>
              </a:rPr>
              <a:t>者进行学习</a:t>
            </a:r>
            <a:r>
              <a:rPr lang="zh-CN" altLang="en-US" sz="1714" spc="-10" dirty="0">
                <a:solidFill>
                  <a:srgbClr val="000000"/>
                </a:solidFill>
                <a:latin typeface="宋体"/>
                <a:ea typeface="宋体"/>
              </a:rPr>
              <a:t>等等。人工智</a:t>
            </a:r>
            <a:r>
              <a:rPr lang="zh-CN" altLang="en-US" sz="1714" dirty="0">
                <a:solidFill>
                  <a:srgbClr val="000000"/>
                </a:solidFill>
                <a:latin typeface="宋体"/>
                <a:ea typeface="宋体"/>
              </a:rPr>
              <a:t>能可以通过</a:t>
            </a:r>
            <a:r>
              <a:rPr lang="zh-CN" altLang="en-US" sz="1714" spc="-10" dirty="0">
                <a:solidFill>
                  <a:srgbClr val="000000"/>
                </a:solidFill>
                <a:latin typeface="宋体"/>
                <a:ea typeface="宋体"/>
              </a:rPr>
              <a:t>编程或者机器</a:t>
            </a:r>
            <a:r>
              <a:rPr lang="zh-CN" altLang="en-US" sz="1714" dirty="0">
                <a:solidFill>
                  <a:srgbClr val="000000"/>
                </a:solidFill>
                <a:latin typeface="宋体"/>
                <a:ea typeface="宋体"/>
              </a:rPr>
              <a:t>学习来实现</a:t>
            </a:r>
            <a:r>
              <a:rPr lang="zh-CN" altLang="en-US" sz="1714" spc="-10" dirty="0">
                <a:solidFill>
                  <a:srgbClr val="000000"/>
                </a:solidFill>
                <a:latin typeface="宋体"/>
                <a:ea typeface="宋体"/>
              </a:rPr>
              <a:t>，目前它已</a:t>
            </a:r>
            <a:r>
              <a:rPr lang="zh-CN" altLang="en-US" sz="1714" dirty="0">
                <a:solidFill>
                  <a:srgbClr val="000000"/>
                </a:solidFill>
                <a:latin typeface="宋体"/>
                <a:ea typeface="宋体"/>
              </a:rPr>
              <a:t>经广泛应用于</a:t>
            </a:r>
            <a:r>
              <a:rPr lang="zh-CN" altLang="en-US" sz="1714" spc="-10" dirty="0">
                <a:solidFill>
                  <a:srgbClr val="000000"/>
                </a:solidFill>
                <a:latin typeface="宋体"/>
                <a:ea typeface="宋体"/>
              </a:rPr>
              <a:t>各个领域，比</a:t>
            </a:r>
            <a:r>
              <a:rPr lang="zh-CN" altLang="en-US" sz="1714" dirty="0">
                <a:solidFill>
                  <a:srgbClr val="000000"/>
                </a:solidFill>
                <a:latin typeface="宋体"/>
                <a:ea typeface="宋体"/>
              </a:rPr>
              <a:t>如自动驾驶</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机器人技术</a:t>
            </a:r>
            <a:r>
              <a:rPr lang="zh-CN" altLang="en-US" sz="1714" dirty="0">
                <a:solidFill>
                  <a:srgbClr val="000000"/>
                </a:solidFill>
                <a:latin typeface="宋体"/>
                <a:ea typeface="宋体"/>
              </a:rPr>
              <a:t>、智慧医疗</a:t>
            </a:r>
            <a:r>
              <a:rPr lang="zh-CN" altLang="en-US" sz="1714" spc="-5" dirty="0">
                <a:solidFill>
                  <a:srgbClr val="000000"/>
                </a:solidFill>
                <a:latin typeface="宋体"/>
                <a:ea typeface="宋体"/>
              </a:rPr>
              <a:t>、</a:t>
            </a:r>
            <a:r>
              <a:rPr lang="zh-CN" altLang="en-US" sz="1714" spc="-10" dirty="0">
                <a:solidFill>
                  <a:srgbClr val="000000"/>
                </a:solidFill>
                <a:latin typeface="宋体"/>
                <a:ea typeface="宋体"/>
              </a:rPr>
              <a:t>金融服务、</a:t>
            </a:r>
            <a:r>
              <a:rPr lang="zh-CN" altLang="en-US" sz="1714" dirty="0">
                <a:solidFill>
                  <a:srgbClr val="000000"/>
                </a:solidFill>
                <a:latin typeface="宋体"/>
                <a:ea typeface="宋体"/>
              </a:rPr>
              <a:t>智能家居等</a:t>
            </a:r>
            <a:r>
              <a:rPr lang="zh-CN" altLang="en-US" sz="1714" spc="-10" dirty="0">
                <a:solidFill>
                  <a:srgbClr val="000000"/>
                </a:solidFill>
                <a:latin typeface="宋体"/>
                <a:ea typeface="宋体"/>
              </a:rPr>
              <a:t>等。随着技术</a:t>
            </a:r>
            <a:r>
              <a:rPr lang="zh-CN" altLang="en-US" sz="1714" dirty="0">
                <a:solidFill>
                  <a:srgbClr val="000000"/>
                </a:solidFill>
                <a:latin typeface="宋体"/>
                <a:ea typeface="宋体"/>
              </a:rPr>
              <a:t>的进步，人</a:t>
            </a:r>
            <a:r>
              <a:rPr lang="zh-CN" altLang="en-US" sz="1714" spc="-10" dirty="0">
                <a:solidFill>
                  <a:srgbClr val="000000"/>
                </a:solidFill>
                <a:latin typeface="宋体"/>
                <a:ea typeface="宋体"/>
              </a:rPr>
              <a:t>工智能正在</a:t>
            </a:r>
            <a:r>
              <a:rPr lang="zh-CN" altLang="en-US" sz="1714" dirty="0">
                <a:solidFill>
                  <a:srgbClr val="000000"/>
                </a:solidFill>
                <a:latin typeface="宋体"/>
                <a:ea typeface="宋体"/>
              </a:rPr>
              <a:t>不断发展和完</a:t>
            </a:r>
            <a:r>
              <a:rPr lang="zh-CN" altLang="en-US" sz="1714" spc="-10" dirty="0">
                <a:solidFill>
                  <a:srgbClr val="000000"/>
                </a:solidFill>
                <a:latin typeface="宋体"/>
                <a:ea typeface="宋体"/>
              </a:rPr>
              <a:t>善，未来有望</a:t>
            </a:r>
            <a:r>
              <a:rPr lang="zh-CN" altLang="en-US" sz="1714" dirty="0">
                <a:solidFill>
                  <a:srgbClr val="000000"/>
                </a:solidFill>
                <a:latin typeface="宋体"/>
                <a:ea typeface="宋体"/>
              </a:rPr>
              <a:t>实现更多的</a:t>
            </a:r>
            <a:r>
              <a:rPr lang="zh-CN" altLang="en-US" sz="1714" spc="-10" dirty="0">
                <a:solidFill>
                  <a:srgbClr val="000000"/>
                </a:solidFill>
                <a:latin typeface="宋体"/>
                <a:ea typeface="宋体"/>
              </a:rPr>
              <a:t>功能，为人类</a:t>
            </a:r>
            <a:r>
              <a:rPr lang="zh-CN" altLang="en-US" sz="1714" dirty="0">
                <a:solidFill>
                  <a:srgbClr val="000000"/>
                </a:solidFill>
                <a:latin typeface="宋体"/>
                <a:ea typeface="宋体"/>
              </a:rPr>
              <a:t>的生活和工</a:t>
            </a:r>
            <a:r>
              <a:rPr lang="zh-CN" altLang="en-US" sz="1714" spc="-5" dirty="0">
                <a:solidFill>
                  <a:srgbClr val="000000"/>
                </a:solidFill>
                <a:latin typeface="宋体"/>
                <a:ea typeface="宋体"/>
              </a:rPr>
              <a:t>作提</a:t>
            </a:r>
            <a:r>
              <a:rPr lang="zh-CN" altLang="en-US" sz="1714" dirty="0">
                <a:solidFill>
                  <a:srgbClr val="000000"/>
                </a:solidFill>
                <a:latin typeface="宋体"/>
                <a:ea typeface="宋体"/>
              </a:rPr>
              <a:t>供更多的便利。</a:t>
            </a:r>
          </a:p>
        </p:txBody>
      </p:sp>
      <p:sp>
        <p:nvSpPr>
          <p:cNvPr id="3" name="TextBox 2">
            <a:extLst>
              <a:ext uri="{FF2B5EF4-FFF2-40B4-BE49-F238E27FC236}">
                <a16:creationId xmlns:a16="http://schemas.microsoft.com/office/drawing/2014/main" id="{7AE2D07E-0185-3DA5-703F-173FE5B9B35F}"/>
              </a:ext>
            </a:extLst>
          </p:cNvPr>
          <p:cNvSpPr txBox="1"/>
          <p:nvPr/>
        </p:nvSpPr>
        <p:spPr>
          <a:xfrm>
            <a:off x="4053936" y="6357845"/>
            <a:ext cx="902811" cy="369332"/>
          </a:xfrm>
          <a:prstGeom prst="rect">
            <a:avLst/>
          </a:prstGeom>
          <a:noFill/>
        </p:spPr>
        <p:txBody>
          <a:bodyPr wrap="none" rtlCol="0">
            <a:spAutoFit/>
          </a:bodyPr>
          <a:lstStyle/>
          <a:p>
            <a:r>
              <a:rPr lang="en-US" dirty="0"/>
              <a:t>A D (AI)</a:t>
            </a:r>
          </a:p>
        </p:txBody>
      </p:sp>
    </p:spTree>
    <p:extLst>
      <p:ext uri="{BB962C8B-B14F-4D97-AF65-F5344CB8AC3E}">
        <p14:creationId xmlns:p14="http://schemas.microsoft.com/office/powerpoint/2010/main" val="422235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8"/>
          <p:cNvPicPr>
            <a:picLocks noChangeAspect="1"/>
          </p:cNvPicPr>
          <p:nvPr/>
        </p:nvPicPr>
        <p:blipFill>
          <a:blip r:embed="rId2"/>
          <a:stretch>
            <a:fillRect/>
          </a:stretch>
        </p:blipFill>
        <p:spPr>
          <a:xfrm>
            <a:off x="2055790" y="3108103"/>
            <a:ext cx="7589762" cy="3235476"/>
          </a:xfrm>
          <a:prstGeom prst="rect">
            <a:avLst/>
          </a:prstGeom>
        </p:spPr>
      </p:pic>
      <p:sp>
        <p:nvSpPr>
          <p:cNvPr id="3" name="TextBox 98"/>
          <p:cNvSpPr txBox="1"/>
          <p:nvPr/>
        </p:nvSpPr>
        <p:spPr>
          <a:xfrm>
            <a:off x="424106" y="343757"/>
            <a:ext cx="10853130" cy="2764346"/>
          </a:xfrm>
          <a:prstGeom prst="rect">
            <a:avLst/>
          </a:prstGeom>
          <a:noFill/>
        </p:spPr>
        <p:txBody>
          <a:bodyPr wrap="square" lIns="0" tIns="0" rIns="0" bIns="0" rtlCol="0">
            <a:spAutoFit/>
          </a:bodyPr>
          <a:lstStyle/>
          <a:p>
            <a:pPr indent="362864">
              <a:lnSpc>
                <a:spcPct val="115000"/>
              </a:lnSpc>
            </a:pPr>
            <a:r>
              <a:rPr lang="en-US" altLang="zh-CN" sz="4000" b="1" spc="286" dirty="0">
                <a:solidFill>
                  <a:srgbClr val="323232"/>
                </a:solidFill>
                <a:latin typeface="Arial" panose="020B0604020202020204" pitchFamily="34" charset="0"/>
                <a:ea typeface="Arial" panose="020B0604020202090204"/>
                <a:cs typeface="Arial" panose="020B0604020202020204" pitchFamily="34" charset="0"/>
              </a:rPr>
              <a:t>Lla</a:t>
            </a:r>
            <a:r>
              <a:rPr lang="en-US" altLang="zh-CN" sz="4000" b="1" spc="276" dirty="0">
                <a:solidFill>
                  <a:srgbClr val="323232"/>
                </a:solidFill>
                <a:latin typeface="Arial" panose="020B0604020202020204" pitchFamily="34" charset="0"/>
                <a:ea typeface="Arial" panose="020B0604020202090204"/>
                <a:cs typeface="Arial" panose="020B0604020202020204" pitchFamily="34" charset="0"/>
              </a:rPr>
              <a:t>ma</a:t>
            </a:r>
          </a:p>
          <a:p>
            <a:pPr>
              <a:lnSpc>
                <a:spcPts val="952"/>
              </a:lnSpc>
            </a:pPr>
            <a:endParaRPr lang="en-US" sz="1714" dirty="0"/>
          </a:p>
          <a:p>
            <a:pPr marL="446323" hangingPunct="0">
              <a:lnSpc>
                <a:spcPct val="97000"/>
              </a:lnSpc>
            </a:pPr>
            <a:r>
              <a:rPr lang="en-US" altLang="zh-CN" sz="2800" dirty="0">
                <a:latin typeface="Arial" panose="020B0604020202020204" pitchFamily="34" charset="0"/>
                <a:cs typeface="Arial" panose="020B0604020202020204" pitchFamily="34" charset="0"/>
              </a:rPr>
              <a:t>In late February 2023, Meta released the Llama large language model. Following an unintended leak of its parameters in early March, the model was forced into open-sourcing. Llama is considered the "Android" of large language models.</a:t>
            </a:r>
          </a:p>
          <a:p>
            <a:pPr>
              <a:lnSpc>
                <a:spcPts val="952"/>
              </a:lnSpc>
            </a:pPr>
            <a:endParaRPr lang="en-US" sz="2800" dirty="0">
              <a:latin typeface="Arial" panose="020B0604020202020204" pitchFamily="34" charset="0"/>
              <a:cs typeface="Arial" panose="020B0604020202020204" pitchFamily="34" charset="0"/>
            </a:endParaRPr>
          </a:p>
          <a:p>
            <a:pPr>
              <a:lnSpc>
                <a:spcPts val="952"/>
              </a:lnSpc>
            </a:pPr>
            <a:endParaRPr lang="zh-CN" altLang="en-US" sz="1143" spc="-5" dirty="0">
              <a:solidFill>
                <a:srgbClr val="6C6C6C"/>
              </a:solidFill>
              <a:latin typeface="宋体"/>
              <a:ea typeface="宋体"/>
            </a:endParaRPr>
          </a:p>
        </p:txBody>
      </p:sp>
      <p:sp>
        <p:nvSpPr>
          <p:cNvPr id="99" name="TextBox 99"/>
          <p:cNvSpPr txBox="1"/>
          <p:nvPr/>
        </p:nvSpPr>
        <p:spPr>
          <a:xfrm>
            <a:off x="11745565" y="6469562"/>
            <a:ext cx="168778"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16</a:t>
            </a:r>
          </a:p>
        </p:txBody>
      </p:sp>
    </p:spTree>
  </p:cSld>
  <p:clrMapOvr>
    <a:masterClrMapping/>
  </p:clrMapOvr>
  <mc:AlternateContent xmlns:mc="http://schemas.openxmlformats.org/markup-compatibility/2006" xmlns:p14="http://schemas.microsoft.com/office/powerpoint/2010/main">
    <mc:Choice Requires="p14">
      <p:transition spd="slow" p14:dur="2000" advTm="497"/>
    </mc:Choice>
    <mc:Fallback xmlns="">
      <p:transition spd="slow" advTm="49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80C2-B06C-B60E-FB60-42679672924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07BCE7-0FD0-22FC-2AE9-E88B774E890A}"/>
              </a:ext>
            </a:extLst>
          </p:cNvPr>
          <p:cNvSpPr txBox="1"/>
          <p:nvPr/>
        </p:nvSpPr>
        <p:spPr>
          <a:xfrm>
            <a:off x="263052" y="402956"/>
            <a:ext cx="12197587" cy="1938992"/>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sym typeface="+mn-ea"/>
              </a:rPr>
              <a:t>Your</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own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domain</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skills </a:t>
            </a:r>
            <a:r>
              <a:rPr lang="en-US" altLang="zh-CN" sz="4000" dirty="0">
                <a:sym typeface="+mn-ea"/>
              </a:rPr>
              <a:t>–</a:t>
            </a:r>
            <a:r>
              <a:rPr lang="zh-CN" altLang="en-US" sz="4000" dirty="0">
                <a:sym typeface="+mn-ea"/>
              </a:rPr>
              <a:t> </a:t>
            </a:r>
            <a:r>
              <a:rPr lang="en-US" altLang="zh-CN" sz="4000" dirty="0">
                <a:sym typeface="+mn-ea"/>
              </a:rPr>
              <a:t>Customized</a:t>
            </a:r>
            <a:r>
              <a:rPr lang="zh-CN" altLang="en-US" sz="4000" dirty="0">
                <a:sym typeface="+mn-ea"/>
              </a:rPr>
              <a:t> </a:t>
            </a:r>
            <a:r>
              <a:rPr lang="en-US" altLang="zh-CN" sz="4000" dirty="0">
                <a:sym typeface="+mn-ea"/>
              </a:rPr>
              <a:t>to</a:t>
            </a:r>
            <a:r>
              <a:rPr lang="zh-CN" altLang="en-US" sz="4000" dirty="0">
                <a:sym typeface="+mn-ea"/>
              </a:rPr>
              <a:t> </a:t>
            </a:r>
            <a:r>
              <a:rPr lang="en-US" altLang="zh-CN" sz="4000" dirty="0">
                <a:sym typeface="+mn-ea"/>
              </a:rPr>
              <a:t>your</a:t>
            </a:r>
            <a:r>
              <a:rPr lang="zh-CN" altLang="en-US" sz="4000" dirty="0">
                <a:sym typeface="+mn-ea"/>
              </a:rPr>
              <a:t> </a:t>
            </a:r>
            <a:r>
              <a:rPr lang="en-US" altLang="zh-CN" sz="4000" dirty="0">
                <a:sym typeface="+mn-ea"/>
              </a:rPr>
              <a:t>style</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4EECA44A-ABF3-8CF3-67CC-29E876DF6F6C}"/>
              </a:ext>
            </a:extLst>
          </p:cNvPr>
          <p:cNvSpPr txBox="1"/>
          <p:nvPr/>
        </p:nvSpPr>
        <p:spPr>
          <a:xfrm>
            <a:off x="263052" y="697885"/>
            <a:ext cx="11812921" cy="5262979"/>
          </a:xfrm>
          <a:prstGeom prst="rect">
            <a:avLst/>
          </a:prstGeom>
          <a:noFill/>
        </p:spPr>
        <p:txBody>
          <a:bodyPr wrap="square">
            <a:spAutoFit/>
          </a:bodyPr>
          <a:lstStyle/>
          <a:p>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To look not that GPT-like:</a:t>
            </a:r>
          </a:p>
          <a:p>
            <a:pPr marL="800100" lvl="1" indent="-342900">
              <a:buFont typeface="Arial" panose="020B0604020202020204" pitchFamily="34" charset="0"/>
              <a:buChar char="•"/>
            </a:pPr>
            <a:r>
              <a:rPr lang="en-US" sz="2800" dirty="0"/>
              <a:t>Human writing can look like GPT’s; and GPT’s writing can look like human’s.</a:t>
            </a:r>
          </a:p>
          <a:p>
            <a:pPr marL="800100" lvl="1" indent="-342900">
              <a:buFont typeface="Arial" panose="020B0604020202020204" pitchFamily="34" charset="0"/>
              <a:buChar char="•"/>
            </a:pPr>
            <a:r>
              <a:rPr lang="en-US" sz="2800" dirty="0"/>
              <a:t>GPT likes to have bullet points. </a:t>
            </a:r>
          </a:p>
          <a:p>
            <a:pPr marL="800100" lvl="1" indent="-342900">
              <a:buFont typeface="Arial" panose="020B0604020202020204" pitchFamily="34" charset="0"/>
              <a:buChar char="•"/>
            </a:pPr>
            <a:r>
              <a:rPr lang="en-US" sz="2800" dirty="0"/>
              <a:t>GPT’s sentences can be very structural, like: first + 40 words; second + 40 words; then + 40 words…</a:t>
            </a:r>
          </a:p>
          <a:p>
            <a:pPr marL="800100" lvl="1" indent="-342900">
              <a:buFont typeface="Arial" panose="020B0604020202020204" pitchFamily="34" charset="0"/>
              <a:buChar char="•"/>
            </a:pPr>
            <a:r>
              <a:rPr lang="en-US" sz="2800" dirty="0"/>
              <a:t>GPT’s sentences are easier to understand and it doesn’t go very long.</a:t>
            </a:r>
          </a:p>
          <a:p>
            <a:pPr lvl="1"/>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133272875"/>
      </p:ext>
    </p:extLst>
  </p:cSld>
  <p:clrMapOvr>
    <a:masterClrMapping/>
  </p:clrMapOvr>
  <mc:AlternateContent xmlns:mc="http://schemas.openxmlformats.org/markup-compatibility/2006" xmlns:p14="http://schemas.microsoft.com/office/powerpoint/2010/main">
    <mc:Choice Requires="p14">
      <p:transition spd="slow" p14:dur="2000" advTm="187612"/>
    </mc:Choice>
    <mc:Fallback xmlns="">
      <p:transition spd="slow" advTm="18761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3884480" y="2721114"/>
            <a:ext cx="37547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-1</a:t>
            </a:r>
          </a:p>
          <a:p>
            <a:endParaRPr lang="en-US" sz="4000" dirty="0"/>
          </a:p>
        </p:txBody>
      </p:sp>
      <p:sp>
        <p:nvSpPr>
          <p:cNvPr id="3" name="TextBox 2">
            <a:extLst>
              <a:ext uri="{FF2B5EF4-FFF2-40B4-BE49-F238E27FC236}">
                <a16:creationId xmlns:a16="http://schemas.microsoft.com/office/drawing/2014/main" id="{F71138F3-70A0-7592-1D10-B23DF9CB79B3}"/>
              </a:ext>
            </a:extLst>
          </p:cNvPr>
          <p:cNvSpPr txBox="1"/>
          <p:nvPr/>
        </p:nvSpPr>
        <p:spPr>
          <a:xfrm>
            <a:off x="8734121" y="5980482"/>
            <a:ext cx="2480423" cy="369332"/>
          </a:xfrm>
          <a:prstGeom prst="rect">
            <a:avLst/>
          </a:prstGeom>
          <a:noFill/>
        </p:spPr>
        <p:txBody>
          <a:bodyPr wrap="none" rtlCol="0">
            <a:spAutoFit/>
          </a:bodyPr>
          <a:lstStyle/>
          <a:p>
            <a:r>
              <a:rPr lang="en-US" dirty="0"/>
              <a:t>Slides from</a:t>
            </a:r>
            <a:r>
              <a:rPr lang="zh-CN" altLang="en-US" dirty="0"/>
              <a:t> </a:t>
            </a:r>
            <a:r>
              <a:rPr lang="en-US" altLang="zh-CN" dirty="0"/>
              <a:t>Liu</a:t>
            </a:r>
            <a:r>
              <a:rPr lang="zh-CN" altLang="en-US" dirty="0"/>
              <a:t> </a:t>
            </a:r>
            <a:r>
              <a:rPr lang="en-US" altLang="zh-CN" dirty="0"/>
              <a:t>Xiaoyan</a:t>
            </a:r>
            <a:endParaRPr lang="en-US" dirty="0"/>
          </a:p>
        </p:txBody>
      </p:sp>
    </p:spTree>
    <p:extLst>
      <p:ext uri="{BB962C8B-B14F-4D97-AF65-F5344CB8AC3E}">
        <p14:creationId xmlns:p14="http://schemas.microsoft.com/office/powerpoint/2010/main" val="714659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0" y="0"/>
            <a:ext cx="6096000" cy="6858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5E3D9"/>
            </a:solidFill>
          </p:spPr>
          <p:txBody>
            <a:bodyPr/>
            <a:lstStyle/>
            <a:p>
              <a:endParaRPr lang="en-US" sz="1200"/>
            </a:p>
          </p:txBody>
        </p:sp>
        <p:sp>
          <p:nvSpPr>
            <p:cNvPr id="4" name="TextBox 4"/>
            <p:cNvSpPr txBox="1"/>
            <p:nvPr/>
          </p:nvSpPr>
          <p:spPr>
            <a:xfrm>
              <a:off x="0" y="-57150"/>
              <a:ext cx="2408296" cy="276648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85800" y="1149299"/>
            <a:ext cx="10526620" cy="4840235"/>
            <a:chOff x="0" y="0"/>
            <a:chExt cx="4158665" cy="1912191"/>
          </a:xfrm>
        </p:grpSpPr>
        <p:sp>
          <p:nvSpPr>
            <p:cNvPr id="6" name="Freeform 6"/>
            <p:cNvSpPr/>
            <p:nvPr/>
          </p:nvSpPr>
          <p:spPr>
            <a:xfrm>
              <a:off x="0" y="0"/>
              <a:ext cx="4158665" cy="1912191"/>
            </a:xfrm>
            <a:custGeom>
              <a:avLst/>
              <a:gdLst/>
              <a:ahLst/>
              <a:cxnLst/>
              <a:rect l="l" t="t" r="r" b="b"/>
              <a:pathLst>
                <a:path w="4158665" h="1912191">
                  <a:moveTo>
                    <a:pt x="0" y="0"/>
                  </a:moveTo>
                  <a:lnTo>
                    <a:pt x="4158665" y="0"/>
                  </a:lnTo>
                  <a:lnTo>
                    <a:pt x="4158665" y="1912191"/>
                  </a:lnTo>
                  <a:lnTo>
                    <a:pt x="0" y="1912191"/>
                  </a:lnTo>
                  <a:close/>
                </a:path>
              </a:pathLst>
            </a:custGeom>
            <a:solidFill>
              <a:srgbClr val="FFFFFF"/>
            </a:solidFill>
          </p:spPr>
          <p:txBody>
            <a:bodyPr/>
            <a:lstStyle/>
            <a:p>
              <a:endParaRPr lang="en-US" sz="1200"/>
            </a:p>
          </p:txBody>
        </p:sp>
        <p:sp>
          <p:nvSpPr>
            <p:cNvPr id="7" name="TextBox 7"/>
            <p:cNvSpPr txBox="1"/>
            <p:nvPr/>
          </p:nvSpPr>
          <p:spPr>
            <a:xfrm>
              <a:off x="0" y="-57150"/>
              <a:ext cx="4158665" cy="1969341"/>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338385" y="4925352"/>
            <a:ext cx="3550603" cy="639917"/>
            <a:chOff x="0" y="0"/>
            <a:chExt cx="1449640" cy="261265"/>
          </a:xfrm>
        </p:grpSpPr>
        <p:sp>
          <p:nvSpPr>
            <p:cNvPr id="9" name="Freeform 9"/>
            <p:cNvSpPr/>
            <p:nvPr/>
          </p:nvSpPr>
          <p:spPr>
            <a:xfrm>
              <a:off x="0" y="0"/>
              <a:ext cx="1449640" cy="261265"/>
            </a:xfrm>
            <a:custGeom>
              <a:avLst/>
              <a:gdLst/>
              <a:ahLst/>
              <a:cxnLst/>
              <a:rect l="l" t="t" r="r" b="b"/>
              <a:pathLst>
                <a:path w="1449640" h="261265">
                  <a:moveTo>
                    <a:pt x="74135" y="0"/>
                  </a:moveTo>
                  <a:lnTo>
                    <a:pt x="1375505" y="0"/>
                  </a:lnTo>
                  <a:cubicBezTo>
                    <a:pt x="1416448" y="0"/>
                    <a:pt x="1449640" y="33192"/>
                    <a:pt x="1449640" y="74135"/>
                  </a:cubicBezTo>
                  <a:lnTo>
                    <a:pt x="1449640" y="187130"/>
                  </a:lnTo>
                  <a:cubicBezTo>
                    <a:pt x="1449640" y="206792"/>
                    <a:pt x="1441829" y="225649"/>
                    <a:pt x="1427926" y="239552"/>
                  </a:cubicBezTo>
                  <a:cubicBezTo>
                    <a:pt x="1414023" y="253455"/>
                    <a:pt x="1395166" y="261265"/>
                    <a:pt x="1375505" y="261265"/>
                  </a:cubicBezTo>
                  <a:lnTo>
                    <a:pt x="74135" y="261265"/>
                  </a:lnTo>
                  <a:cubicBezTo>
                    <a:pt x="54473" y="261265"/>
                    <a:pt x="35617" y="253455"/>
                    <a:pt x="21714" y="239552"/>
                  </a:cubicBezTo>
                  <a:cubicBezTo>
                    <a:pt x="7811" y="225649"/>
                    <a:pt x="0" y="206792"/>
                    <a:pt x="0" y="187130"/>
                  </a:cubicBezTo>
                  <a:lnTo>
                    <a:pt x="0" y="74135"/>
                  </a:lnTo>
                  <a:cubicBezTo>
                    <a:pt x="0" y="54473"/>
                    <a:pt x="7811" y="35617"/>
                    <a:pt x="21714" y="21714"/>
                  </a:cubicBezTo>
                  <a:cubicBezTo>
                    <a:pt x="35617" y="7811"/>
                    <a:pt x="54473" y="0"/>
                    <a:pt x="74135" y="0"/>
                  </a:cubicBezTo>
                  <a:close/>
                </a:path>
              </a:pathLst>
            </a:custGeom>
            <a:solidFill>
              <a:srgbClr val="B3C7E7">
                <a:alpha val="31765"/>
              </a:srgbClr>
            </a:solidFill>
            <a:ln cap="rnd">
              <a:noFill/>
              <a:prstDash val="solid"/>
              <a:round/>
            </a:ln>
          </p:spPr>
          <p:txBody>
            <a:bodyPr/>
            <a:lstStyle/>
            <a:p>
              <a:endParaRPr lang="en-US" sz="1200"/>
            </a:p>
          </p:txBody>
        </p:sp>
        <p:sp>
          <p:nvSpPr>
            <p:cNvPr id="10" name="TextBox 10"/>
            <p:cNvSpPr txBox="1"/>
            <p:nvPr/>
          </p:nvSpPr>
          <p:spPr>
            <a:xfrm>
              <a:off x="0" y="-57150"/>
              <a:ext cx="1449640" cy="318415"/>
            </a:xfrm>
            <a:prstGeom prst="rect">
              <a:avLst/>
            </a:prstGeom>
          </p:spPr>
          <p:txBody>
            <a:bodyPr lIns="33867" tIns="33867" rIns="33867" bIns="33867" rtlCol="0" anchor="ctr"/>
            <a:lstStyle/>
            <a:p>
              <a:pPr algn="ctr">
                <a:lnSpc>
                  <a:spcPts val="2141"/>
                </a:lnSpc>
                <a:spcBef>
                  <a:spcPct val="0"/>
                </a:spcBef>
              </a:pPr>
              <a:r>
                <a:rPr lang="en-US" sz="1529">
                  <a:solidFill>
                    <a:srgbClr val="000000">
                      <a:alpha val="31765"/>
                    </a:srgbClr>
                  </a:solidFill>
                  <a:latin typeface="思源黑体 1"/>
                  <a:ea typeface="思源黑体 1"/>
                  <a:cs typeface="思源黑体 1"/>
                  <a:sym typeface="思源黑体 1"/>
                </a:rPr>
                <a:t>presenter: Liu Xiaoyan </a:t>
              </a:r>
            </a:p>
          </p:txBody>
        </p:sp>
      </p:grpSp>
      <p:sp>
        <p:nvSpPr>
          <p:cNvPr id="11" name="Freeform 11"/>
          <p:cNvSpPr/>
          <p:nvPr/>
        </p:nvSpPr>
        <p:spPr>
          <a:xfrm>
            <a:off x="7591512" y="5109408"/>
            <a:ext cx="255157" cy="271805"/>
          </a:xfrm>
          <a:custGeom>
            <a:avLst/>
            <a:gdLst/>
            <a:ahLst/>
            <a:cxnLst/>
            <a:rect l="l" t="t" r="r" b="b"/>
            <a:pathLst>
              <a:path w="382735" h="407707">
                <a:moveTo>
                  <a:pt x="0" y="0"/>
                </a:moveTo>
                <a:lnTo>
                  <a:pt x="382735" y="0"/>
                </a:lnTo>
                <a:lnTo>
                  <a:pt x="382735" y="407707"/>
                </a:lnTo>
                <a:lnTo>
                  <a:pt x="0" y="407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2" name="Freeform 12"/>
          <p:cNvSpPr/>
          <p:nvPr/>
        </p:nvSpPr>
        <p:spPr>
          <a:xfrm>
            <a:off x="1555618" y="1733917"/>
            <a:ext cx="8587950" cy="2429121"/>
          </a:xfrm>
          <a:custGeom>
            <a:avLst/>
            <a:gdLst/>
            <a:ahLst/>
            <a:cxnLst/>
            <a:rect l="l" t="t" r="r" b="b"/>
            <a:pathLst>
              <a:path w="12881925" h="3643681">
                <a:moveTo>
                  <a:pt x="0" y="0"/>
                </a:moveTo>
                <a:lnTo>
                  <a:pt x="12881925" y="0"/>
                </a:lnTo>
                <a:lnTo>
                  <a:pt x="12881925" y="3643681"/>
                </a:lnTo>
                <a:lnTo>
                  <a:pt x="0" y="3643681"/>
                </a:lnTo>
                <a:lnTo>
                  <a:pt x="0" y="0"/>
                </a:lnTo>
                <a:close/>
              </a:path>
            </a:pathLst>
          </a:custGeom>
          <a:blipFill>
            <a:blip r:embed="rId5"/>
            <a:stretch>
              <a:fillRect t="-91434" b="-22900"/>
            </a:stretch>
          </a:blipFill>
        </p:spPr>
        <p:txBody>
          <a:bodyPr/>
          <a:lstStyle/>
          <a:p>
            <a:endParaRPr 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832690" y="1008883"/>
            <a:ext cx="10526620" cy="4840235"/>
            <a:chOff x="0" y="0"/>
            <a:chExt cx="4158665" cy="1912191"/>
          </a:xfrm>
        </p:grpSpPr>
        <p:sp>
          <p:nvSpPr>
            <p:cNvPr id="6" name="Freeform 6"/>
            <p:cNvSpPr/>
            <p:nvPr/>
          </p:nvSpPr>
          <p:spPr>
            <a:xfrm>
              <a:off x="0" y="0"/>
              <a:ext cx="4158665" cy="1912191"/>
            </a:xfrm>
            <a:custGeom>
              <a:avLst/>
              <a:gdLst/>
              <a:ahLst/>
              <a:cxnLst/>
              <a:rect l="l" t="t" r="r" b="b"/>
              <a:pathLst>
                <a:path w="4158665" h="1912191">
                  <a:moveTo>
                    <a:pt x="0" y="0"/>
                  </a:moveTo>
                  <a:lnTo>
                    <a:pt x="4158665" y="0"/>
                  </a:lnTo>
                  <a:lnTo>
                    <a:pt x="4158665" y="1912191"/>
                  </a:lnTo>
                  <a:lnTo>
                    <a:pt x="0" y="1912191"/>
                  </a:lnTo>
                  <a:close/>
                </a:path>
              </a:pathLst>
            </a:custGeom>
            <a:solidFill>
              <a:srgbClr val="FFFFFF"/>
            </a:solidFill>
          </p:spPr>
          <p:txBody>
            <a:bodyPr/>
            <a:lstStyle/>
            <a:p>
              <a:endParaRPr lang="en-US" sz="1200"/>
            </a:p>
          </p:txBody>
        </p:sp>
        <p:sp>
          <p:nvSpPr>
            <p:cNvPr id="7" name="TextBox 7"/>
            <p:cNvSpPr txBox="1"/>
            <p:nvPr/>
          </p:nvSpPr>
          <p:spPr>
            <a:xfrm>
              <a:off x="0" y="-57150"/>
              <a:ext cx="4158665" cy="1969341"/>
            </a:xfrm>
            <a:prstGeom prst="rect">
              <a:avLst/>
            </a:prstGeom>
          </p:spPr>
          <p:txBody>
            <a:bodyPr lIns="33867" tIns="33867" rIns="33867" bIns="33867" rtlCol="0" anchor="ctr"/>
            <a:lstStyle/>
            <a:p>
              <a:pPr algn="ctr">
                <a:lnSpc>
                  <a:spcPts val="1773"/>
                </a:lnSpc>
              </a:pPr>
              <a:endParaRPr sz="1200"/>
            </a:p>
          </p:txBody>
        </p:sp>
      </p:grpSp>
      <p:sp>
        <p:nvSpPr>
          <p:cNvPr id="8" name="TextBox 8"/>
          <p:cNvSpPr txBox="1"/>
          <p:nvPr/>
        </p:nvSpPr>
        <p:spPr>
          <a:xfrm>
            <a:off x="4208772" y="1254125"/>
            <a:ext cx="3700809" cy="720325"/>
          </a:xfrm>
          <a:prstGeom prst="rect">
            <a:avLst/>
          </a:prstGeom>
        </p:spPr>
        <p:txBody>
          <a:bodyPr lIns="0" tIns="0" rIns="0" bIns="0" rtlCol="0" anchor="t">
            <a:spAutoFit/>
          </a:bodyPr>
          <a:lstStyle/>
          <a:p>
            <a:pPr algn="ctr">
              <a:lnSpc>
                <a:spcPts val="5760"/>
              </a:lnSpc>
            </a:pPr>
            <a:r>
              <a:rPr lang="en-US" sz="4800" b="1">
                <a:solidFill>
                  <a:srgbClr val="1E1E1E"/>
                </a:solidFill>
                <a:latin typeface="Times New Roman Bold"/>
                <a:ea typeface="Times New Roman Bold"/>
                <a:cs typeface="Times New Roman Bold"/>
                <a:sym typeface="Times New Roman Bold"/>
              </a:rPr>
              <a:t>CONTENT</a:t>
            </a:r>
          </a:p>
        </p:txBody>
      </p:sp>
      <p:grpSp>
        <p:nvGrpSpPr>
          <p:cNvPr id="9" name="Group 9"/>
          <p:cNvGrpSpPr/>
          <p:nvPr/>
        </p:nvGrpSpPr>
        <p:grpSpPr>
          <a:xfrm>
            <a:off x="1860510" y="3196149"/>
            <a:ext cx="590845" cy="59084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9D6"/>
            </a:solidFill>
          </p:spPr>
          <p:txBody>
            <a:bodyPr/>
            <a:lstStyle/>
            <a:p>
              <a:endParaRPr lang="en-US" sz="1200"/>
            </a:p>
          </p:txBody>
        </p:sp>
        <p:sp>
          <p:nvSpPr>
            <p:cNvPr id="11" name="TextBox 11"/>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grpSp>
        <p:nvGrpSpPr>
          <p:cNvPr id="12" name="Group 12"/>
          <p:cNvGrpSpPr/>
          <p:nvPr/>
        </p:nvGrpSpPr>
        <p:grpSpPr>
          <a:xfrm>
            <a:off x="6737848" y="3196149"/>
            <a:ext cx="590845" cy="5908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5B0"/>
            </a:solidFill>
          </p:spPr>
          <p:txBody>
            <a:bodyPr/>
            <a:lstStyle/>
            <a:p>
              <a:endParaRPr lang="en-US" sz="1200"/>
            </a:p>
          </p:txBody>
        </p:sp>
        <p:sp>
          <p:nvSpPr>
            <p:cNvPr id="14" name="TextBox 14"/>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grpSp>
        <p:nvGrpSpPr>
          <p:cNvPr id="15" name="Group 15"/>
          <p:cNvGrpSpPr/>
          <p:nvPr/>
        </p:nvGrpSpPr>
        <p:grpSpPr>
          <a:xfrm>
            <a:off x="1860510" y="4475785"/>
            <a:ext cx="590845" cy="5908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C5B0"/>
            </a:solidFill>
          </p:spPr>
          <p:txBody>
            <a:bodyPr/>
            <a:lstStyle/>
            <a:p>
              <a:endParaRPr lang="en-US" sz="1200"/>
            </a:p>
          </p:txBody>
        </p:sp>
        <p:sp>
          <p:nvSpPr>
            <p:cNvPr id="17" name="TextBox 17"/>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grpSp>
        <p:nvGrpSpPr>
          <p:cNvPr id="18" name="Group 18"/>
          <p:cNvGrpSpPr/>
          <p:nvPr/>
        </p:nvGrpSpPr>
        <p:grpSpPr>
          <a:xfrm>
            <a:off x="6737848" y="4475785"/>
            <a:ext cx="590845" cy="5908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9D6"/>
            </a:solidFill>
          </p:spPr>
          <p:txBody>
            <a:bodyPr/>
            <a:lstStyle/>
            <a:p>
              <a:endParaRPr lang="en-US" sz="1200"/>
            </a:p>
          </p:txBody>
        </p:sp>
        <p:sp>
          <p:nvSpPr>
            <p:cNvPr id="20" name="TextBox 20"/>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sp>
        <p:nvSpPr>
          <p:cNvPr id="21" name="TextBox 21"/>
          <p:cNvSpPr txBox="1"/>
          <p:nvPr/>
        </p:nvSpPr>
        <p:spPr>
          <a:xfrm>
            <a:off x="2664608" y="3049544"/>
            <a:ext cx="3210277" cy="471539"/>
          </a:xfrm>
          <a:prstGeom prst="rect">
            <a:avLst/>
          </a:prstGeom>
        </p:spPr>
        <p:txBody>
          <a:bodyPr lIns="0" tIns="0" rIns="0" bIns="0" rtlCol="0" anchor="t">
            <a:spAutoFit/>
          </a:bodyPr>
          <a:lstStyle/>
          <a:p>
            <a:pPr>
              <a:lnSpc>
                <a:spcPts val="3760"/>
              </a:lnSpc>
            </a:pPr>
            <a:r>
              <a:rPr lang="en-US" sz="3133" b="1">
                <a:solidFill>
                  <a:srgbClr val="1E1E1E"/>
                </a:solidFill>
                <a:latin typeface="Times New Roman Bold"/>
                <a:ea typeface="Times New Roman Bold"/>
                <a:cs typeface="Times New Roman Bold"/>
                <a:sym typeface="Times New Roman Bold"/>
              </a:rPr>
              <a:t>Introduction</a:t>
            </a:r>
          </a:p>
        </p:txBody>
      </p:sp>
      <p:sp>
        <p:nvSpPr>
          <p:cNvPr id="22" name="TextBox 22"/>
          <p:cNvSpPr txBox="1"/>
          <p:nvPr/>
        </p:nvSpPr>
        <p:spPr>
          <a:xfrm>
            <a:off x="1791974" y="3309327"/>
            <a:ext cx="727916" cy="423193"/>
          </a:xfrm>
          <a:prstGeom prst="rect">
            <a:avLst/>
          </a:prstGeom>
        </p:spPr>
        <p:txBody>
          <a:bodyPr lIns="0" tIns="0" rIns="0" bIns="0" rtlCol="0" anchor="t">
            <a:spAutoFit/>
          </a:bodyPr>
          <a:lstStyle/>
          <a:p>
            <a:pPr algn="ctr">
              <a:lnSpc>
                <a:spcPts val="3339"/>
              </a:lnSpc>
              <a:spcBef>
                <a:spcPct val="0"/>
              </a:spcBef>
            </a:pPr>
            <a:r>
              <a:rPr lang="en-US" sz="2782" b="1">
                <a:solidFill>
                  <a:srgbClr val="FFFFFF"/>
                </a:solidFill>
                <a:latin typeface="Akzidenz-Grotesk Bold"/>
                <a:ea typeface="Akzidenz-Grotesk Bold"/>
                <a:cs typeface="Akzidenz-Grotesk Bold"/>
                <a:sym typeface="Akzidenz-Grotesk Bold"/>
              </a:rPr>
              <a:t>01</a:t>
            </a:r>
          </a:p>
        </p:txBody>
      </p:sp>
      <p:sp>
        <p:nvSpPr>
          <p:cNvPr id="23" name="TextBox 23"/>
          <p:cNvSpPr txBox="1"/>
          <p:nvPr/>
        </p:nvSpPr>
        <p:spPr>
          <a:xfrm>
            <a:off x="7541946" y="3049544"/>
            <a:ext cx="3153525" cy="471539"/>
          </a:xfrm>
          <a:prstGeom prst="rect">
            <a:avLst/>
          </a:prstGeom>
        </p:spPr>
        <p:txBody>
          <a:bodyPr lIns="0" tIns="0" rIns="0" bIns="0" rtlCol="0" anchor="t">
            <a:spAutoFit/>
          </a:bodyPr>
          <a:lstStyle/>
          <a:p>
            <a:pPr>
              <a:lnSpc>
                <a:spcPts val="3760"/>
              </a:lnSpc>
            </a:pPr>
            <a:r>
              <a:rPr lang="en-US" sz="3133" b="1">
                <a:solidFill>
                  <a:srgbClr val="1E1E1E"/>
                </a:solidFill>
                <a:latin typeface="Times New Roman Bold"/>
                <a:ea typeface="Times New Roman Bold"/>
                <a:cs typeface="Times New Roman Bold"/>
                <a:sym typeface="Times New Roman Bold"/>
              </a:rPr>
              <a:t>Method</a:t>
            </a:r>
          </a:p>
        </p:txBody>
      </p:sp>
      <p:sp>
        <p:nvSpPr>
          <p:cNvPr id="24" name="TextBox 24"/>
          <p:cNvSpPr txBox="1"/>
          <p:nvPr/>
        </p:nvSpPr>
        <p:spPr>
          <a:xfrm>
            <a:off x="6669313" y="3309327"/>
            <a:ext cx="727916" cy="423193"/>
          </a:xfrm>
          <a:prstGeom prst="rect">
            <a:avLst/>
          </a:prstGeom>
        </p:spPr>
        <p:txBody>
          <a:bodyPr lIns="0" tIns="0" rIns="0" bIns="0" rtlCol="0" anchor="t">
            <a:spAutoFit/>
          </a:bodyPr>
          <a:lstStyle/>
          <a:p>
            <a:pPr algn="ctr">
              <a:lnSpc>
                <a:spcPts val="3339"/>
              </a:lnSpc>
              <a:spcBef>
                <a:spcPct val="0"/>
              </a:spcBef>
            </a:pPr>
            <a:r>
              <a:rPr lang="en-US" sz="2782" b="1">
                <a:solidFill>
                  <a:srgbClr val="FFFFFF"/>
                </a:solidFill>
                <a:latin typeface="Akzidenz-Grotesk Bold"/>
                <a:ea typeface="Akzidenz-Grotesk Bold"/>
                <a:cs typeface="Akzidenz-Grotesk Bold"/>
                <a:sym typeface="Akzidenz-Grotesk Bold"/>
              </a:rPr>
              <a:t>02</a:t>
            </a:r>
          </a:p>
        </p:txBody>
      </p:sp>
      <p:sp>
        <p:nvSpPr>
          <p:cNvPr id="25" name="TextBox 25"/>
          <p:cNvSpPr txBox="1"/>
          <p:nvPr/>
        </p:nvSpPr>
        <p:spPr>
          <a:xfrm>
            <a:off x="2664608" y="4329180"/>
            <a:ext cx="3088329" cy="471539"/>
          </a:xfrm>
          <a:prstGeom prst="rect">
            <a:avLst/>
          </a:prstGeom>
        </p:spPr>
        <p:txBody>
          <a:bodyPr lIns="0" tIns="0" rIns="0" bIns="0" rtlCol="0" anchor="t">
            <a:spAutoFit/>
          </a:bodyPr>
          <a:lstStyle/>
          <a:p>
            <a:pPr>
              <a:lnSpc>
                <a:spcPts val="3760"/>
              </a:lnSpc>
            </a:pPr>
            <a:r>
              <a:rPr lang="en-US" sz="3133" b="1">
                <a:solidFill>
                  <a:srgbClr val="1E1E1E"/>
                </a:solidFill>
                <a:latin typeface="Times New Roman Bold"/>
                <a:ea typeface="Times New Roman Bold"/>
                <a:cs typeface="Times New Roman Bold"/>
                <a:sym typeface="Times New Roman Bold"/>
              </a:rPr>
              <a:t>Results</a:t>
            </a:r>
          </a:p>
        </p:txBody>
      </p:sp>
      <p:sp>
        <p:nvSpPr>
          <p:cNvPr id="26" name="TextBox 26"/>
          <p:cNvSpPr txBox="1"/>
          <p:nvPr/>
        </p:nvSpPr>
        <p:spPr>
          <a:xfrm>
            <a:off x="1791974" y="4588963"/>
            <a:ext cx="727916" cy="423193"/>
          </a:xfrm>
          <a:prstGeom prst="rect">
            <a:avLst/>
          </a:prstGeom>
        </p:spPr>
        <p:txBody>
          <a:bodyPr lIns="0" tIns="0" rIns="0" bIns="0" rtlCol="0" anchor="t">
            <a:spAutoFit/>
          </a:bodyPr>
          <a:lstStyle/>
          <a:p>
            <a:pPr algn="ctr">
              <a:lnSpc>
                <a:spcPts val="3339"/>
              </a:lnSpc>
              <a:spcBef>
                <a:spcPct val="0"/>
              </a:spcBef>
            </a:pPr>
            <a:r>
              <a:rPr lang="en-US" sz="2782" b="1">
                <a:solidFill>
                  <a:srgbClr val="FFFFFF"/>
                </a:solidFill>
                <a:latin typeface="Akzidenz-Grotesk Bold"/>
                <a:ea typeface="Akzidenz-Grotesk Bold"/>
                <a:cs typeface="Akzidenz-Grotesk Bold"/>
                <a:sym typeface="Akzidenz-Grotesk Bold"/>
              </a:rPr>
              <a:t>03</a:t>
            </a:r>
          </a:p>
        </p:txBody>
      </p:sp>
      <p:sp>
        <p:nvSpPr>
          <p:cNvPr id="27" name="TextBox 27"/>
          <p:cNvSpPr txBox="1"/>
          <p:nvPr/>
        </p:nvSpPr>
        <p:spPr>
          <a:xfrm>
            <a:off x="7541946" y="4329180"/>
            <a:ext cx="3153525" cy="471539"/>
          </a:xfrm>
          <a:prstGeom prst="rect">
            <a:avLst/>
          </a:prstGeom>
        </p:spPr>
        <p:txBody>
          <a:bodyPr lIns="0" tIns="0" rIns="0" bIns="0" rtlCol="0" anchor="t">
            <a:spAutoFit/>
          </a:bodyPr>
          <a:lstStyle/>
          <a:p>
            <a:pPr>
              <a:lnSpc>
                <a:spcPts val="3760"/>
              </a:lnSpc>
            </a:pPr>
            <a:r>
              <a:rPr lang="en-US" sz="3133" b="1">
                <a:solidFill>
                  <a:srgbClr val="1E1E1E"/>
                </a:solidFill>
                <a:latin typeface="Times New Roman Bold"/>
                <a:ea typeface="Times New Roman Bold"/>
                <a:cs typeface="Times New Roman Bold"/>
                <a:sym typeface="Times New Roman Bold"/>
              </a:rPr>
              <a:t>Discussion</a:t>
            </a:r>
          </a:p>
        </p:txBody>
      </p:sp>
      <p:sp>
        <p:nvSpPr>
          <p:cNvPr id="28" name="TextBox 28"/>
          <p:cNvSpPr txBox="1"/>
          <p:nvPr/>
        </p:nvSpPr>
        <p:spPr>
          <a:xfrm>
            <a:off x="6669313" y="4588963"/>
            <a:ext cx="727916" cy="423193"/>
          </a:xfrm>
          <a:prstGeom prst="rect">
            <a:avLst/>
          </a:prstGeom>
        </p:spPr>
        <p:txBody>
          <a:bodyPr lIns="0" tIns="0" rIns="0" bIns="0" rtlCol="0" anchor="t">
            <a:spAutoFit/>
          </a:bodyPr>
          <a:lstStyle/>
          <a:p>
            <a:pPr algn="ctr">
              <a:lnSpc>
                <a:spcPts val="3339"/>
              </a:lnSpc>
              <a:spcBef>
                <a:spcPct val="0"/>
              </a:spcBef>
            </a:pPr>
            <a:r>
              <a:rPr lang="en-US" sz="2782" b="1">
                <a:solidFill>
                  <a:srgbClr val="FFFFFF"/>
                </a:solidFill>
                <a:latin typeface="Akzidenz-Grotesk Bold"/>
                <a:ea typeface="Akzidenz-Grotesk Bold"/>
                <a:cs typeface="Akzidenz-Grotesk Bold"/>
                <a:sym typeface="Akzidenz-Grotesk Bold"/>
              </a:rPr>
              <a:t>04</a:t>
            </a:r>
          </a:p>
        </p:txBody>
      </p:sp>
      <p:sp>
        <p:nvSpPr>
          <p:cNvPr id="29" name="Freeform 29"/>
          <p:cNvSpPr/>
          <p:nvPr/>
        </p:nvSpPr>
        <p:spPr>
          <a:xfrm>
            <a:off x="8974307" y="1020994"/>
            <a:ext cx="2367710" cy="1978229"/>
          </a:xfrm>
          <a:custGeom>
            <a:avLst/>
            <a:gdLst/>
            <a:ahLst/>
            <a:cxnLst/>
            <a:rect l="l" t="t" r="r" b="b"/>
            <a:pathLst>
              <a:path w="3389270" h="2967343">
                <a:moveTo>
                  <a:pt x="0" y="0"/>
                </a:moveTo>
                <a:lnTo>
                  <a:pt x="3389270" y="0"/>
                </a:lnTo>
                <a:lnTo>
                  <a:pt x="3389270" y="2967343"/>
                </a:lnTo>
                <a:lnTo>
                  <a:pt x="0" y="2967343"/>
                </a:lnTo>
                <a:lnTo>
                  <a:pt x="0" y="0"/>
                </a:lnTo>
                <a:close/>
              </a:path>
            </a:pathLst>
          </a:custGeom>
          <a:blipFill>
            <a:blip r:embed="rId2"/>
            <a:stretch>
              <a:fillRect t="-7109" b="-7109"/>
            </a:stretch>
          </a:blipFill>
        </p:spPr>
        <p:txBody>
          <a:bodyPr/>
          <a:lstStyle/>
          <a:p>
            <a:endParaRPr lang="en-US" sz="1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66675"/>
              <a:ext cx="4816593" cy="1421342"/>
            </a:xfrm>
            <a:prstGeom prst="rect">
              <a:avLst/>
            </a:prstGeom>
          </p:spPr>
          <p:txBody>
            <a:bodyPr lIns="33867" tIns="33867" rIns="33867" bIns="33867" rtlCol="0" anchor="ctr"/>
            <a:lstStyle/>
            <a:p>
              <a:pPr algn="ctr">
                <a:lnSpc>
                  <a:spcPts val="2987"/>
                </a:lnSpc>
                <a:spcBef>
                  <a:spcPct val="0"/>
                </a:spcBef>
              </a:pPr>
              <a:endParaRPr sz="1200"/>
            </a:p>
          </p:txBody>
        </p:sp>
      </p:grpSp>
      <p:grpSp>
        <p:nvGrpSpPr>
          <p:cNvPr id="5" name="Group 5"/>
          <p:cNvGrpSpPr/>
          <p:nvPr/>
        </p:nvGrpSpPr>
        <p:grpSpPr>
          <a:xfrm>
            <a:off x="19443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66675"/>
              <a:ext cx="4667980" cy="2622981"/>
            </a:xfrm>
            <a:prstGeom prst="rect">
              <a:avLst/>
            </a:prstGeom>
          </p:spPr>
          <p:txBody>
            <a:bodyPr lIns="33867" tIns="33867" rIns="33867" bIns="33867" rtlCol="0" anchor="ctr"/>
            <a:lstStyle/>
            <a:p>
              <a:pPr algn="ctr">
                <a:lnSpc>
                  <a:spcPts val="2987"/>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66675"/>
              <a:ext cx="812800" cy="879475"/>
            </a:xfrm>
            <a:prstGeom prst="rect">
              <a:avLst/>
            </a:prstGeom>
          </p:spPr>
          <p:txBody>
            <a:bodyPr lIns="33867" tIns="33867" rIns="33867" bIns="33867" rtlCol="0" anchor="ctr"/>
            <a:lstStyle/>
            <a:p>
              <a:pPr algn="ctr">
                <a:lnSpc>
                  <a:spcPts val="2560"/>
                </a:lnSpc>
              </a:pPr>
              <a:endParaRPr sz="1200"/>
            </a:p>
          </p:txBody>
        </p:sp>
      </p:grpSp>
      <p:sp>
        <p:nvSpPr>
          <p:cNvPr id="11" name="TextBox 11"/>
          <p:cNvSpPr txBox="1"/>
          <p:nvPr/>
        </p:nvSpPr>
        <p:spPr>
          <a:xfrm>
            <a:off x="629500" y="656335"/>
            <a:ext cx="784681" cy="322268"/>
          </a:xfrm>
          <a:prstGeom prst="rect">
            <a:avLst/>
          </a:prstGeom>
        </p:spPr>
        <p:txBody>
          <a:bodyPr lIns="0" tIns="0" rIns="0" bIns="0" rtlCol="0" anchor="t">
            <a:spAutoFit/>
          </a:bodyPr>
          <a:lstStyle/>
          <a:p>
            <a:pPr algn="ctr">
              <a:lnSpc>
                <a:spcPts val="2560"/>
              </a:lnSpc>
            </a:pPr>
            <a:r>
              <a:rPr lang="en-US" sz="2133" b="1">
                <a:solidFill>
                  <a:srgbClr val="FFFFFF"/>
                </a:solidFill>
                <a:latin typeface="Akzidenz-Grotesk Bold"/>
                <a:ea typeface="Akzidenz-Grotesk Bold"/>
                <a:cs typeface="Akzidenz-Grotesk Bold"/>
                <a:sym typeface="Akzidenz-Grotesk Bold"/>
              </a:rPr>
              <a:t>01</a:t>
            </a:r>
          </a:p>
        </p:txBody>
      </p:sp>
      <p:sp>
        <p:nvSpPr>
          <p:cNvPr id="12" name="TextBox 12"/>
          <p:cNvSpPr txBox="1"/>
          <p:nvPr/>
        </p:nvSpPr>
        <p:spPr>
          <a:xfrm>
            <a:off x="1573752" y="550825"/>
            <a:ext cx="4528598" cy="322268"/>
          </a:xfrm>
          <a:prstGeom prst="rect">
            <a:avLst/>
          </a:prstGeom>
        </p:spPr>
        <p:txBody>
          <a:bodyPr lIns="0" tIns="0" rIns="0" bIns="0" rtlCol="0" anchor="t">
            <a:spAutoFit/>
          </a:bodyPr>
          <a:lstStyle/>
          <a:p>
            <a:pPr>
              <a:lnSpc>
                <a:spcPts val="2560"/>
              </a:lnSpc>
              <a:spcBef>
                <a:spcPct val="0"/>
              </a:spcBef>
            </a:pPr>
            <a:r>
              <a:rPr lang="en-US" sz="2133" b="1">
                <a:solidFill>
                  <a:srgbClr val="100F0D"/>
                </a:solidFill>
                <a:latin typeface="Times New Roman Ultra-Bold"/>
                <a:ea typeface="Times New Roman Ultra-Bold"/>
                <a:cs typeface="Times New Roman Ultra-Bold"/>
                <a:sym typeface="Times New Roman Ultra-Bold"/>
              </a:rPr>
              <a:t>Introduction</a:t>
            </a:r>
          </a:p>
        </p:txBody>
      </p:sp>
      <p:sp>
        <p:nvSpPr>
          <p:cNvPr id="13" name="TextBox 13"/>
          <p:cNvSpPr txBox="1"/>
          <p:nvPr/>
        </p:nvSpPr>
        <p:spPr>
          <a:xfrm>
            <a:off x="1414182" y="1323860"/>
            <a:ext cx="3846267" cy="812787"/>
          </a:xfrm>
          <a:prstGeom prst="rect">
            <a:avLst/>
          </a:prstGeom>
        </p:spPr>
        <p:txBody>
          <a:bodyPr lIns="0" tIns="0" rIns="0" bIns="0" rtlCol="0" anchor="t">
            <a:spAutoFit/>
          </a:bodyPr>
          <a:lstStyle/>
          <a:p>
            <a:pPr>
              <a:lnSpc>
                <a:spcPts val="3328"/>
              </a:lnSpc>
            </a:pPr>
            <a:r>
              <a:rPr lang="en-US" sz="2133" b="1">
                <a:solidFill>
                  <a:srgbClr val="1E1E1E"/>
                </a:solidFill>
                <a:latin typeface="Times New Roman Bold"/>
                <a:ea typeface="Times New Roman Bold"/>
                <a:cs typeface="Times New Roman Bold"/>
                <a:sym typeface="Times New Roman Bold"/>
              </a:rPr>
              <a:t>Agent-Based Modeling (ABM)</a:t>
            </a:r>
          </a:p>
          <a:p>
            <a:pPr>
              <a:lnSpc>
                <a:spcPts val="3328"/>
              </a:lnSpc>
            </a:pPr>
            <a:endParaRPr lang="en-US" sz="2133" b="1">
              <a:solidFill>
                <a:srgbClr val="1E1E1E"/>
              </a:solidFill>
              <a:latin typeface="Times New Roman Bold"/>
              <a:ea typeface="Times New Roman Bold"/>
              <a:cs typeface="Times New Roman Bold"/>
              <a:sym typeface="Times New Roman Bold"/>
            </a:endParaRPr>
          </a:p>
        </p:txBody>
      </p:sp>
      <p:sp>
        <p:nvSpPr>
          <p:cNvPr id="14" name="TextBox 14"/>
          <p:cNvSpPr txBox="1"/>
          <p:nvPr/>
        </p:nvSpPr>
        <p:spPr>
          <a:xfrm>
            <a:off x="738812" y="1308479"/>
            <a:ext cx="748199" cy="322268"/>
          </a:xfrm>
          <a:prstGeom prst="rect">
            <a:avLst/>
          </a:prstGeom>
        </p:spPr>
        <p:txBody>
          <a:bodyPr lIns="0" tIns="0" rIns="0" bIns="0" rtlCol="0" anchor="t">
            <a:spAutoFit/>
          </a:bodyPr>
          <a:lstStyle/>
          <a:p>
            <a:pPr>
              <a:lnSpc>
                <a:spcPts val="2560"/>
              </a:lnSpc>
            </a:pPr>
            <a:r>
              <a:rPr lang="en-US" sz="2133" b="1">
                <a:solidFill>
                  <a:srgbClr val="E8B9A0"/>
                </a:solidFill>
                <a:latin typeface="Akzidenz-Grotesk Bold"/>
                <a:ea typeface="Akzidenz-Grotesk Bold"/>
                <a:cs typeface="Akzidenz-Grotesk Bold"/>
                <a:sym typeface="Akzidenz-Grotesk Bold"/>
              </a:rPr>
              <a:t>01.</a:t>
            </a:r>
          </a:p>
        </p:txBody>
      </p:sp>
      <p:sp>
        <p:nvSpPr>
          <p:cNvPr id="15" name="TextBox 15"/>
          <p:cNvSpPr txBox="1"/>
          <p:nvPr/>
        </p:nvSpPr>
        <p:spPr>
          <a:xfrm>
            <a:off x="1487011" y="3680825"/>
            <a:ext cx="1926039" cy="812787"/>
          </a:xfrm>
          <a:prstGeom prst="rect">
            <a:avLst/>
          </a:prstGeom>
        </p:spPr>
        <p:txBody>
          <a:bodyPr lIns="0" tIns="0" rIns="0" bIns="0" rtlCol="0" anchor="t">
            <a:spAutoFit/>
          </a:bodyPr>
          <a:lstStyle/>
          <a:p>
            <a:pPr>
              <a:lnSpc>
                <a:spcPts val="3328"/>
              </a:lnSpc>
            </a:pPr>
            <a:r>
              <a:rPr lang="en-US" sz="2133" b="1">
                <a:solidFill>
                  <a:srgbClr val="1E1E1E"/>
                </a:solidFill>
                <a:latin typeface="Times New Roman Bold"/>
                <a:ea typeface="Times New Roman Bold"/>
                <a:cs typeface="Times New Roman Bold"/>
                <a:sym typeface="Times New Roman Bold"/>
              </a:rPr>
              <a:t>GPT-4</a:t>
            </a:r>
          </a:p>
          <a:p>
            <a:pPr>
              <a:lnSpc>
                <a:spcPts val="3328"/>
              </a:lnSpc>
            </a:pPr>
            <a:endParaRPr lang="en-US" sz="2133" b="1">
              <a:solidFill>
                <a:srgbClr val="1E1E1E"/>
              </a:solidFill>
              <a:latin typeface="Times New Roman Bold"/>
              <a:ea typeface="Times New Roman Bold"/>
              <a:cs typeface="Times New Roman Bold"/>
              <a:sym typeface="Times New Roman Bold"/>
            </a:endParaRPr>
          </a:p>
        </p:txBody>
      </p:sp>
      <p:sp>
        <p:nvSpPr>
          <p:cNvPr id="16" name="TextBox 16"/>
          <p:cNvSpPr txBox="1"/>
          <p:nvPr/>
        </p:nvSpPr>
        <p:spPr>
          <a:xfrm>
            <a:off x="738812" y="3788775"/>
            <a:ext cx="748199" cy="322268"/>
          </a:xfrm>
          <a:prstGeom prst="rect">
            <a:avLst/>
          </a:prstGeom>
        </p:spPr>
        <p:txBody>
          <a:bodyPr lIns="0" tIns="0" rIns="0" bIns="0" rtlCol="0" anchor="t">
            <a:spAutoFit/>
          </a:bodyPr>
          <a:lstStyle/>
          <a:p>
            <a:pPr>
              <a:lnSpc>
                <a:spcPts val="2560"/>
              </a:lnSpc>
            </a:pPr>
            <a:r>
              <a:rPr lang="en-US" sz="2133" b="1">
                <a:solidFill>
                  <a:srgbClr val="7399D6"/>
                </a:solidFill>
                <a:latin typeface="Akzidenz-Grotesk Bold"/>
                <a:ea typeface="Akzidenz-Grotesk Bold"/>
                <a:cs typeface="Akzidenz-Grotesk Bold"/>
                <a:sym typeface="Akzidenz-Grotesk Bold"/>
              </a:rPr>
              <a:t>02.</a:t>
            </a:r>
          </a:p>
        </p:txBody>
      </p:sp>
      <p:sp>
        <p:nvSpPr>
          <p:cNvPr id="17" name="TextBox 17"/>
          <p:cNvSpPr txBox="1"/>
          <p:nvPr/>
        </p:nvSpPr>
        <p:spPr>
          <a:xfrm>
            <a:off x="738812" y="1842373"/>
            <a:ext cx="10997097" cy="1803442"/>
          </a:xfrm>
          <a:prstGeom prst="rect">
            <a:avLst/>
          </a:prstGeom>
        </p:spPr>
        <p:txBody>
          <a:bodyPr lIns="0" tIns="0" rIns="0" bIns="0" rtlCol="0" anchor="t">
            <a:spAutoFit/>
          </a:bodyPr>
          <a:lstStyle/>
          <a:p>
            <a:pPr marL="460610" lvl="1" indent="-230305">
              <a:lnSpc>
                <a:spcPts val="3584"/>
              </a:lnSpc>
              <a:buFont typeface="Arial"/>
              <a:buChar char="•"/>
            </a:pPr>
            <a:r>
              <a:rPr lang="en-US" sz="2133" dirty="0">
                <a:solidFill>
                  <a:srgbClr val="1E1E1E"/>
                </a:solidFill>
                <a:latin typeface="Times New Roman"/>
                <a:ea typeface="Times New Roman"/>
                <a:cs typeface="Times New Roman"/>
                <a:sym typeface="Times New Roman"/>
              </a:rPr>
              <a:t>Simulate the behavior and interactions of individuals </a:t>
            </a:r>
          </a:p>
          <a:p>
            <a:pPr marL="460610" lvl="1" indent="-230305">
              <a:lnSpc>
                <a:spcPts val="3584"/>
              </a:lnSpc>
              <a:buFont typeface="Arial"/>
              <a:buChar char="•"/>
            </a:pPr>
            <a:r>
              <a:rPr lang="en-US" sz="2133" dirty="0">
                <a:solidFill>
                  <a:srgbClr val="1E1E1E"/>
                </a:solidFill>
                <a:latin typeface="Times New Roman"/>
                <a:ea typeface="Times New Roman"/>
                <a:cs typeface="Times New Roman"/>
                <a:sym typeface="Times New Roman"/>
              </a:rPr>
              <a:t>A</a:t>
            </a:r>
            <a:r>
              <a:rPr lang="en-US" sz="2133" b="1" dirty="0">
                <a:solidFill>
                  <a:srgbClr val="1E1E1E"/>
                </a:solidFill>
                <a:latin typeface="Times New Roman Bold"/>
                <a:ea typeface="Times New Roman Bold"/>
                <a:cs typeface="Times New Roman Bold"/>
                <a:sym typeface="Times New Roman Bold"/>
              </a:rPr>
              <a:t>pplication</a:t>
            </a:r>
            <a:r>
              <a:rPr lang="en-US" sz="2133" dirty="0">
                <a:solidFill>
                  <a:srgbClr val="1E1E1E"/>
                </a:solidFill>
                <a:latin typeface="Times New Roman"/>
                <a:ea typeface="Times New Roman"/>
                <a:cs typeface="Times New Roman"/>
                <a:sym typeface="Times New Roman"/>
              </a:rPr>
              <a:t>: how cities develop or how diseases spread</a:t>
            </a:r>
          </a:p>
          <a:p>
            <a:pPr marL="460610" lvl="1" indent="-230305">
              <a:lnSpc>
                <a:spcPts val="3584"/>
              </a:lnSpc>
              <a:buFont typeface="Arial"/>
              <a:buChar char="•"/>
            </a:pPr>
            <a:r>
              <a:rPr lang="en-US" sz="2133" dirty="0">
                <a:solidFill>
                  <a:srgbClr val="1E1E1E"/>
                </a:solidFill>
                <a:latin typeface="Times New Roman"/>
                <a:ea typeface="Times New Roman"/>
                <a:cs typeface="Times New Roman"/>
                <a:sym typeface="Times New Roman"/>
              </a:rPr>
              <a:t>Applying ABM to more complex social behaviors has been difficult because it’s </a:t>
            </a:r>
            <a:r>
              <a:rPr lang="en-US" sz="2133" b="1" dirty="0">
                <a:solidFill>
                  <a:srgbClr val="1E1E1E"/>
                </a:solidFill>
                <a:latin typeface="Times New Roman Bold"/>
                <a:ea typeface="Times New Roman Bold"/>
                <a:cs typeface="Times New Roman Bold"/>
                <a:sym typeface="Times New Roman Bold"/>
              </a:rPr>
              <a:t>hard to represent human psychology .</a:t>
            </a:r>
          </a:p>
        </p:txBody>
      </p:sp>
      <p:sp>
        <p:nvSpPr>
          <p:cNvPr id="18" name="TextBox 18"/>
          <p:cNvSpPr txBox="1"/>
          <p:nvPr/>
        </p:nvSpPr>
        <p:spPr>
          <a:xfrm>
            <a:off x="738812" y="4129882"/>
            <a:ext cx="10620498" cy="1795363"/>
          </a:xfrm>
          <a:prstGeom prst="rect">
            <a:avLst/>
          </a:prstGeom>
        </p:spPr>
        <p:txBody>
          <a:bodyPr lIns="0" tIns="0" rIns="0" bIns="0" rtlCol="0" anchor="t">
            <a:spAutoFit/>
          </a:bodyPr>
          <a:lstStyle/>
          <a:p>
            <a:pPr marL="460610" lvl="1" indent="-230305">
              <a:lnSpc>
                <a:spcPts val="3584"/>
              </a:lnSpc>
              <a:buFont typeface="Arial"/>
              <a:buChar char="•"/>
            </a:pPr>
            <a:r>
              <a:rPr lang="en-US" sz="2133" dirty="0">
                <a:solidFill>
                  <a:srgbClr val="1E1E1E"/>
                </a:solidFill>
                <a:latin typeface="Times New Roman"/>
                <a:ea typeface="Times New Roman"/>
                <a:cs typeface="Times New Roman"/>
                <a:sym typeface="Times New Roman"/>
              </a:rPr>
              <a:t>GPT-4 can simulate more complex, realistic human behaviors, making it </a:t>
            </a:r>
            <a:r>
              <a:rPr lang="en-US" sz="2133" b="1" dirty="0">
                <a:solidFill>
                  <a:srgbClr val="1E1E1E"/>
                </a:solidFill>
                <a:latin typeface="Times New Roman Bold"/>
                <a:ea typeface="Times New Roman Bold"/>
                <a:cs typeface="Times New Roman Bold"/>
                <a:sym typeface="Times New Roman Bold"/>
              </a:rPr>
              <a:t>possible to create more lifelike agents for ABM.</a:t>
            </a:r>
          </a:p>
          <a:p>
            <a:pPr>
              <a:lnSpc>
                <a:spcPts val="3584"/>
              </a:lnSpc>
            </a:pPr>
            <a:r>
              <a:rPr lang="en-US" sz="2133" b="1" dirty="0">
                <a:solidFill>
                  <a:srgbClr val="1E1E1E"/>
                </a:solidFill>
                <a:latin typeface="Times New Roman Bold"/>
                <a:ea typeface="Times New Roman Bold"/>
                <a:cs typeface="Times New Roman Bold"/>
                <a:sym typeface="Times New Roman Bold"/>
              </a:rPr>
              <a:t>If GPT-4 can emulate human personality and behavior well , </a:t>
            </a:r>
            <a:r>
              <a:rPr lang="en-US" sz="2133" dirty="0">
                <a:solidFill>
                  <a:srgbClr val="1E1E1E"/>
                </a:solidFill>
                <a:latin typeface="Times New Roman"/>
                <a:ea typeface="Times New Roman"/>
                <a:cs typeface="Times New Roman"/>
                <a:sym typeface="Times New Roman"/>
              </a:rPr>
              <a:t>it could significantly expand how ABM is used in social science research .</a:t>
            </a:r>
          </a:p>
        </p:txBody>
      </p:sp>
      <p:sp>
        <p:nvSpPr>
          <p:cNvPr id="19" name="Freeform 19"/>
          <p:cNvSpPr/>
          <p:nvPr/>
        </p:nvSpPr>
        <p:spPr>
          <a:xfrm>
            <a:off x="8261972" y="1008883"/>
            <a:ext cx="3097339" cy="1772888"/>
          </a:xfrm>
          <a:custGeom>
            <a:avLst/>
            <a:gdLst/>
            <a:ahLst/>
            <a:cxnLst/>
            <a:rect l="l" t="t" r="r" b="b"/>
            <a:pathLst>
              <a:path w="4646009" h="2659332">
                <a:moveTo>
                  <a:pt x="0" y="0"/>
                </a:moveTo>
                <a:lnTo>
                  <a:pt x="4646008" y="0"/>
                </a:lnTo>
                <a:lnTo>
                  <a:pt x="4646008" y="2659332"/>
                </a:lnTo>
                <a:lnTo>
                  <a:pt x="0" y="2659332"/>
                </a:lnTo>
                <a:lnTo>
                  <a:pt x="0" y="0"/>
                </a:lnTo>
                <a:close/>
              </a:path>
            </a:pathLst>
          </a:custGeom>
          <a:blipFill>
            <a:blip r:embed="rId3"/>
            <a:stretch>
              <a:fillRect/>
            </a:stretch>
          </a:blipFill>
        </p:spPr>
        <p:txBody>
          <a:bodyPr/>
          <a:lstStyle/>
          <a:p>
            <a:endParaRPr 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28321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Freeform 11"/>
          <p:cNvSpPr/>
          <p:nvPr/>
        </p:nvSpPr>
        <p:spPr>
          <a:xfrm>
            <a:off x="7094124" y="436840"/>
            <a:ext cx="4909789" cy="3267241"/>
          </a:xfrm>
          <a:custGeom>
            <a:avLst/>
            <a:gdLst/>
            <a:ahLst/>
            <a:cxnLst/>
            <a:rect l="l" t="t" r="r" b="b"/>
            <a:pathLst>
              <a:path w="7364683" h="4900862">
                <a:moveTo>
                  <a:pt x="0" y="0"/>
                </a:moveTo>
                <a:lnTo>
                  <a:pt x="7364683" y="0"/>
                </a:lnTo>
                <a:lnTo>
                  <a:pt x="7364683" y="4900861"/>
                </a:lnTo>
                <a:lnTo>
                  <a:pt x="0" y="4900861"/>
                </a:lnTo>
                <a:lnTo>
                  <a:pt x="0" y="0"/>
                </a:lnTo>
                <a:close/>
              </a:path>
            </a:pathLst>
          </a:custGeom>
          <a:blipFill>
            <a:blip r:embed="rId2"/>
            <a:stretch>
              <a:fillRect/>
            </a:stretch>
          </a:blipFill>
        </p:spPr>
        <p:txBody>
          <a:bodyPr/>
          <a:lstStyle/>
          <a:p>
            <a:endParaRPr lang="en-US" sz="1200"/>
          </a:p>
        </p:txBody>
      </p:sp>
      <p:sp>
        <p:nvSpPr>
          <p:cNvPr id="12" name="TextBox 12"/>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01</a:t>
            </a:r>
          </a:p>
        </p:txBody>
      </p:sp>
      <p:sp>
        <p:nvSpPr>
          <p:cNvPr id="13" name="TextBox 13"/>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Introduction</a:t>
            </a:r>
          </a:p>
        </p:txBody>
      </p:sp>
      <p:sp>
        <p:nvSpPr>
          <p:cNvPr id="14" name="TextBox 14"/>
          <p:cNvSpPr txBox="1"/>
          <p:nvPr/>
        </p:nvSpPr>
        <p:spPr>
          <a:xfrm>
            <a:off x="945179" y="1930761"/>
            <a:ext cx="7947665" cy="1333570"/>
          </a:xfrm>
          <a:prstGeom prst="rect">
            <a:avLst/>
          </a:prstGeom>
        </p:spPr>
        <p:txBody>
          <a:bodyPr lIns="0" tIns="0" rIns="0" bIns="0" rtlCol="0" anchor="t">
            <a:spAutoFit/>
          </a:bodyPr>
          <a:lstStyle/>
          <a:p>
            <a:pPr marL="459783" lvl="1" indent="-229891">
              <a:lnSpc>
                <a:spcPts val="3578"/>
              </a:lnSpc>
              <a:buFont typeface="Arial"/>
              <a:buChar char="•"/>
            </a:pPr>
            <a:r>
              <a:rPr lang="en-US" sz="2129">
                <a:solidFill>
                  <a:srgbClr val="1E1E1E"/>
                </a:solidFill>
                <a:latin typeface="Times New Roman"/>
                <a:ea typeface="Times New Roman"/>
                <a:cs typeface="Times New Roman"/>
                <a:sym typeface="Times New Roman"/>
              </a:rPr>
              <a:t>OCEAN : </a:t>
            </a:r>
          </a:p>
          <a:p>
            <a:pPr marL="459783" lvl="1" indent="-229891">
              <a:lnSpc>
                <a:spcPts val="3578"/>
              </a:lnSpc>
              <a:buFont typeface="Arial"/>
              <a:buChar char="•"/>
            </a:pPr>
            <a:r>
              <a:rPr lang="en-US" sz="2129">
                <a:solidFill>
                  <a:srgbClr val="1E1E1E"/>
                </a:solidFill>
                <a:latin typeface="Times New Roman"/>
                <a:ea typeface="Times New Roman"/>
                <a:cs typeface="Times New Roman"/>
                <a:sym typeface="Times New Roman"/>
              </a:rPr>
              <a:t>Openness, Conscientiousness, Extroversion, Agreeableness, and Neuroticism. </a:t>
            </a:r>
          </a:p>
        </p:txBody>
      </p:sp>
      <p:sp>
        <p:nvSpPr>
          <p:cNvPr id="15" name="TextBox 15"/>
          <p:cNvSpPr txBox="1"/>
          <p:nvPr/>
        </p:nvSpPr>
        <p:spPr>
          <a:xfrm>
            <a:off x="1573752" y="1439418"/>
            <a:ext cx="3650191" cy="389594"/>
          </a:xfrm>
          <a:prstGeom prst="rect">
            <a:avLst/>
          </a:prstGeom>
        </p:spPr>
        <p:txBody>
          <a:bodyPr lIns="0" tIns="0" rIns="0" bIns="0" rtlCol="0" anchor="t">
            <a:spAutoFit/>
          </a:bodyPr>
          <a:lstStyle/>
          <a:p>
            <a:pPr>
              <a:lnSpc>
                <a:spcPts val="3328"/>
              </a:lnSpc>
              <a:spcBef>
                <a:spcPct val="0"/>
              </a:spcBef>
            </a:pPr>
            <a:r>
              <a:rPr lang="en-US" sz="2133" b="1">
                <a:solidFill>
                  <a:srgbClr val="1E1E1E"/>
                </a:solidFill>
                <a:latin typeface="Times New Roman Bold"/>
                <a:ea typeface="Times New Roman Bold"/>
                <a:cs typeface="Times New Roman Bold"/>
                <a:sym typeface="Times New Roman Bold"/>
              </a:rPr>
              <a:t>Big Five Personality Traits</a:t>
            </a:r>
          </a:p>
        </p:txBody>
      </p:sp>
      <p:sp>
        <p:nvSpPr>
          <p:cNvPr id="16" name="TextBox 16"/>
          <p:cNvSpPr txBox="1"/>
          <p:nvPr/>
        </p:nvSpPr>
        <p:spPr>
          <a:xfrm>
            <a:off x="511793" y="3835400"/>
            <a:ext cx="1304403" cy="521361"/>
          </a:xfrm>
          <a:prstGeom prst="rect">
            <a:avLst/>
          </a:prstGeom>
        </p:spPr>
        <p:txBody>
          <a:bodyPr lIns="0" tIns="0" rIns="0" bIns="0" rtlCol="0" anchor="t">
            <a:spAutoFit/>
          </a:bodyPr>
          <a:lstStyle/>
          <a:p>
            <a:pPr>
              <a:lnSpc>
                <a:spcPts val="4160"/>
              </a:lnSpc>
            </a:pPr>
            <a:r>
              <a:rPr lang="en-US" sz="3467" b="1" dirty="0">
                <a:solidFill>
                  <a:srgbClr val="7399D6"/>
                </a:solidFill>
                <a:latin typeface="Akzidenz-Grotesk Bold"/>
                <a:ea typeface="Akzidenz-Grotesk Bold"/>
                <a:cs typeface="Akzidenz-Grotesk Bold"/>
                <a:sym typeface="Akzidenz-Grotesk Bold"/>
              </a:rPr>
              <a:t>GAP:</a:t>
            </a:r>
          </a:p>
        </p:txBody>
      </p:sp>
      <p:sp>
        <p:nvSpPr>
          <p:cNvPr id="17" name="TextBox 17"/>
          <p:cNvSpPr txBox="1"/>
          <p:nvPr/>
        </p:nvSpPr>
        <p:spPr>
          <a:xfrm>
            <a:off x="1626928" y="3786631"/>
            <a:ext cx="9879273" cy="2920030"/>
          </a:xfrm>
          <a:prstGeom prst="rect">
            <a:avLst/>
          </a:prstGeom>
        </p:spPr>
        <p:txBody>
          <a:bodyPr lIns="0" tIns="0" rIns="0" bIns="0" rtlCol="0" anchor="t">
            <a:spAutoFit/>
          </a:bodyPr>
          <a:lstStyle/>
          <a:p>
            <a:pPr>
              <a:lnSpc>
                <a:spcPts val="3295"/>
              </a:lnSpc>
            </a:pPr>
            <a:r>
              <a:rPr lang="en-US" sz="2112" b="1" dirty="0">
                <a:solidFill>
                  <a:srgbClr val="1E1E1E"/>
                </a:solidFill>
                <a:latin typeface="Times New Roman Bold"/>
                <a:ea typeface="Times New Roman Bold"/>
                <a:cs typeface="Times New Roman Bold"/>
                <a:sym typeface="Times New Roman Bold"/>
              </a:rPr>
              <a:t>Previous studies </a:t>
            </a:r>
            <a:r>
              <a:rPr lang="en-US" sz="2112" dirty="0">
                <a:solidFill>
                  <a:srgbClr val="1E1E1E"/>
                </a:solidFill>
                <a:latin typeface="Times New Roman"/>
                <a:ea typeface="Times New Roman"/>
                <a:cs typeface="Times New Roman"/>
                <a:sym typeface="Times New Roman"/>
              </a:rPr>
              <a:t>mostly looked at simple measures like average scores or rankings</a:t>
            </a:r>
          </a:p>
          <a:p>
            <a:pPr>
              <a:lnSpc>
                <a:spcPts val="3295"/>
              </a:lnSpc>
            </a:pPr>
            <a:r>
              <a:rPr lang="en-US" sz="2112" b="1" dirty="0">
                <a:solidFill>
                  <a:srgbClr val="1E1E1E"/>
                </a:solidFill>
                <a:latin typeface="Times New Roman Bold"/>
                <a:ea typeface="Times New Roman Bold"/>
                <a:cs typeface="Times New Roman Bold"/>
                <a:sym typeface="Times New Roman Bold"/>
              </a:rPr>
              <a:t>This study</a:t>
            </a:r>
            <a:r>
              <a:rPr lang="en-US" sz="2112" dirty="0">
                <a:solidFill>
                  <a:srgbClr val="1E1E1E"/>
                </a:solidFill>
                <a:latin typeface="Times New Roman"/>
                <a:ea typeface="Times New Roman"/>
                <a:cs typeface="Times New Roman"/>
                <a:sym typeface="Times New Roman"/>
              </a:rPr>
              <a:t> examines deeper aspects, like personality structure and predictive accuracy.</a:t>
            </a:r>
          </a:p>
          <a:p>
            <a:pPr>
              <a:lnSpc>
                <a:spcPts val="3295"/>
              </a:lnSpc>
            </a:pPr>
            <a:r>
              <a:rPr lang="en-US" sz="2112" dirty="0">
                <a:solidFill>
                  <a:srgbClr val="1E1E1E"/>
                </a:solidFill>
                <a:latin typeface="Times New Roman"/>
                <a:ea typeface="Times New Roman"/>
                <a:cs typeface="Times New Roman"/>
                <a:sym typeface="Times New Roman"/>
              </a:rPr>
              <a:t>It</a:t>
            </a:r>
            <a:r>
              <a:rPr lang="en-US" sz="2112" b="1" dirty="0">
                <a:solidFill>
                  <a:srgbClr val="1E1E1E"/>
                </a:solidFill>
                <a:latin typeface="Times New Roman Bold"/>
                <a:ea typeface="Times New Roman Bold"/>
                <a:cs typeface="Times New Roman Bold"/>
                <a:sym typeface="Times New Roman Bold"/>
              </a:rPr>
              <a:t> </a:t>
            </a:r>
            <a:r>
              <a:rPr lang="en-US" sz="2112" dirty="0">
                <a:solidFill>
                  <a:srgbClr val="1E1E1E"/>
                </a:solidFill>
                <a:latin typeface="Times New Roman"/>
                <a:ea typeface="Times New Roman"/>
                <a:cs typeface="Times New Roman"/>
                <a:sym typeface="Times New Roman"/>
              </a:rPr>
              <a:t>offers a practical framework for using GPT-4 for realistic role-playing in social science studies.</a:t>
            </a:r>
          </a:p>
          <a:p>
            <a:pPr>
              <a:lnSpc>
                <a:spcPts val="3295"/>
              </a:lnSpc>
            </a:pPr>
            <a:endParaRPr lang="en-US" sz="2112" dirty="0">
              <a:solidFill>
                <a:srgbClr val="1E1E1E"/>
              </a:solidFill>
              <a:latin typeface="Times New Roman"/>
              <a:ea typeface="Times New Roman"/>
              <a:cs typeface="Times New Roman"/>
              <a:sym typeface="Times New Roman"/>
            </a:endParaRPr>
          </a:p>
          <a:p>
            <a:pPr>
              <a:lnSpc>
                <a:spcPts val="3295"/>
              </a:lnSpc>
            </a:pPr>
            <a:endParaRPr lang="en-US" sz="2112" dirty="0">
              <a:solidFill>
                <a:srgbClr val="1E1E1E"/>
              </a:solidFill>
              <a:latin typeface="Times New Roman"/>
              <a:ea typeface="Times New Roman"/>
              <a:cs typeface="Times New Roman"/>
              <a:sym typeface="Times New Roman"/>
            </a:endParaRPr>
          </a:p>
          <a:p>
            <a:pPr>
              <a:lnSpc>
                <a:spcPts val="3295"/>
              </a:lnSpc>
            </a:pPr>
            <a:endParaRPr lang="en-US" sz="2112" dirty="0">
              <a:solidFill>
                <a:srgbClr val="1E1E1E"/>
              </a:solidFill>
              <a:latin typeface="Times New Roman"/>
              <a:ea typeface="Times New Roman"/>
              <a:cs typeface="Times New Roman"/>
              <a:sym typeface="Times New Roman"/>
            </a:endParaRPr>
          </a:p>
        </p:txBody>
      </p:sp>
      <p:sp>
        <p:nvSpPr>
          <p:cNvPr id="18" name="TextBox 18"/>
          <p:cNvSpPr txBox="1"/>
          <p:nvPr/>
        </p:nvSpPr>
        <p:spPr>
          <a:xfrm>
            <a:off x="789895" y="1444625"/>
            <a:ext cx="748199" cy="521361"/>
          </a:xfrm>
          <a:prstGeom prst="rect">
            <a:avLst/>
          </a:prstGeom>
        </p:spPr>
        <p:txBody>
          <a:bodyPr lIns="0" tIns="0" rIns="0" bIns="0" rtlCol="0" anchor="t">
            <a:spAutoFit/>
          </a:bodyPr>
          <a:lstStyle/>
          <a:p>
            <a:pPr>
              <a:lnSpc>
                <a:spcPts val="4160"/>
              </a:lnSpc>
            </a:pPr>
            <a:r>
              <a:rPr lang="en-US" sz="3467" b="1" dirty="0">
                <a:solidFill>
                  <a:srgbClr val="E8B9A0"/>
                </a:solidFill>
                <a:latin typeface="Akzidenz-Grotesk Bold"/>
                <a:ea typeface="Akzidenz-Grotesk Bold"/>
                <a:cs typeface="Akzidenz-Grotesk Bold"/>
                <a:sym typeface="Akzidenz-Grotesk Bold"/>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up)">
                                      <p:cBhvr>
                                        <p:cTn id="12" dur="500"/>
                                        <p:tgtEl>
                                          <p:spTgt spid="1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ppt_y</p:attrName>
                                        </p:attrNameLst>
                                      </p:cBhvr>
                                      <p:tavLst>
                                        <p:tav tm="0">
                                          <p:val>
                                            <p:strVal val="#ppt_y+#ppt_h*1.125000"/>
                                          </p:val>
                                        </p:tav>
                                        <p:tav tm="100000">
                                          <p:val>
                                            <p:strVal val="#ppt_y"/>
                                          </p:val>
                                        </p:tav>
                                      </p:tavLst>
                                    </p:anim>
                                    <p:animEffect transition="in" filter="wipe(up)">
                                      <p:cBhvr>
                                        <p:cTn id="22" dur="500"/>
                                        <p:tgtEl>
                                          <p:spTgt spid="17"/>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up)">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4153" y="27945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TextBox 11"/>
          <p:cNvSpPr txBox="1"/>
          <p:nvPr/>
        </p:nvSpPr>
        <p:spPr>
          <a:xfrm>
            <a:off x="1573752" y="525425"/>
            <a:ext cx="10430160" cy="1538883"/>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Two simulations to assess GPT-4’s reliability, validity, and structural soundness in emulating personality traits:</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grpSp>
        <p:nvGrpSpPr>
          <p:cNvPr id="12" name="Group 12"/>
          <p:cNvGrpSpPr/>
          <p:nvPr/>
        </p:nvGrpSpPr>
        <p:grpSpPr>
          <a:xfrm>
            <a:off x="2280158" y="2063761"/>
            <a:ext cx="8761429" cy="1284679"/>
            <a:chOff x="0" y="0"/>
            <a:chExt cx="3461305" cy="507527"/>
          </a:xfrm>
        </p:grpSpPr>
        <p:sp>
          <p:nvSpPr>
            <p:cNvPr id="13" name="Freeform 13"/>
            <p:cNvSpPr/>
            <p:nvPr/>
          </p:nvSpPr>
          <p:spPr>
            <a:xfrm>
              <a:off x="0" y="0"/>
              <a:ext cx="3461305" cy="507527"/>
            </a:xfrm>
            <a:custGeom>
              <a:avLst/>
              <a:gdLst/>
              <a:ahLst/>
              <a:cxnLst/>
              <a:rect l="l" t="t" r="r" b="b"/>
              <a:pathLst>
                <a:path w="3461305" h="507527">
                  <a:moveTo>
                    <a:pt x="0" y="0"/>
                  </a:moveTo>
                  <a:lnTo>
                    <a:pt x="3461305" y="0"/>
                  </a:lnTo>
                  <a:lnTo>
                    <a:pt x="3461305" y="507527"/>
                  </a:lnTo>
                  <a:lnTo>
                    <a:pt x="0" y="507527"/>
                  </a:lnTo>
                  <a:close/>
                </a:path>
              </a:pathLst>
            </a:custGeom>
            <a:solidFill>
              <a:srgbClr val="000000">
                <a:alpha val="0"/>
              </a:srgbClr>
            </a:solidFill>
            <a:ln w="19050" cap="sq">
              <a:solidFill>
                <a:srgbClr val="7399D6"/>
              </a:solidFill>
              <a:prstDash val="solid"/>
              <a:miter/>
            </a:ln>
          </p:spPr>
          <p:txBody>
            <a:bodyPr/>
            <a:lstStyle/>
            <a:p>
              <a:endParaRPr lang="en-US" sz="1200"/>
            </a:p>
          </p:txBody>
        </p:sp>
        <p:sp>
          <p:nvSpPr>
            <p:cNvPr id="14" name="TextBox 14"/>
            <p:cNvSpPr txBox="1"/>
            <p:nvPr/>
          </p:nvSpPr>
          <p:spPr>
            <a:xfrm>
              <a:off x="0" y="-28575"/>
              <a:ext cx="3461305" cy="536102"/>
            </a:xfrm>
            <a:prstGeom prst="rect">
              <a:avLst/>
            </a:prstGeom>
          </p:spPr>
          <p:txBody>
            <a:bodyPr lIns="33867" tIns="33867" rIns="33867" bIns="33867" rtlCol="0" anchor="ctr"/>
            <a:lstStyle/>
            <a:p>
              <a:pPr algn="ctr">
                <a:lnSpc>
                  <a:spcPts val="1773"/>
                </a:lnSpc>
              </a:pPr>
              <a:endParaRPr sz="1200"/>
            </a:p>
          </p:txBody>
        </p:sp>
      </p:grpSp>
      <p:grpSp>
        <p:nvGrpSpPr>
          <p:cNvPr id="15" name="Group 15"/>
          <p:cNvGrpSpPr/>
          <p:nvPr/>
        </p:nvGrpSpPr>
        <p:grpSpPr>
          <a:xfrm>
            <a:off x="1230856" y="2560737"/>
            <a:ext cx="2098603" cy="486991"/>
            <a:chOff x="0" y="0"/>
            <a:chExt cx="829078" cy="192391"/>
          </a:xfrm>
        </p:grpSpPr>
        <p:sp>
          <p:nvSpPr>
            <p:cNvPr id="16" name="Freeform 16"/>
            <p:cNvSpPr/>
            <p:nvPr/>
          </p:nvSpPr>
          <p:spPr>
            <a:xfrm>
              <a:off x="0" y="0"/>
              <a:ext cx="829078" cy="192391"/>
            </a:xfrm>
            <a:custGeom>
              <a:avLst/>
              <a:gdLst/>
              <a:ahLst/>
              <a:cxnLst/>
              <a:rect l="l" t="t" r="r" b="b"/>
              <a:pathLst>
                <a:path w="829078" h="192391">
                  <a:moveTo>
                    <a:pt x="0" y="0"/>
                  </a:moveTo>
                  <a:lnTo>
                    <a:pt x="829078" y="0"/>
                  </a:lnTo>
                  <a:lnTo>
                    <a:pt x="829078" y="192391"/>
                  </a:lnTo>
                  <a:lnTo>
                    <a:pt x="0" y="192391"/>
                  </a:lnTo>
                  <a:close/>
                </a:path>
              </a:pathLst>
            </a:custGeom>
            <a:solidFill>
              <a:srgbClr val="7399D6"/>
            </a:solidFill>
          </p:spPr>
          <p:txBody>
            <a:bodyPr/>
            <a:lstStyle/>
            <a:p>
              <a:endParaRPr lang="en-US" sz="1200"/>
            </a:p>
          </p:txBody>
        </p:sp>
        <p:sp>
          <p:nvSpPr>
            <p:cNvPr id="17" name="TextBox 17"/>
            <p:cNvSpPr txBox="1"/>
            <p:nvPr/>
          </p:nvSpPr>
          <p:spPr>
            <a:xfrm>
              <a:off x="0" y="-28575"/>
              <a:ext cx="829078" cy="220966"/>
            </a:xfrm>
            <a:prstGeom prst="rect">
              <a:avLst/>
            </a:prstGeom>
          </p:spPr>
          <p:txBody>
            <a:bodyPr lIns="33867" tIns="33867" rIns="33867" bIns="33867" rtlCol="0" anchor="ctr"/>
            <a:lstStyle/>
            <a:p>
              <a:pPr algn="ctr">
                <a:lnSpc>
                  <a:spcPts val="1773"/>
                </a:lnSpc>
              </a:pPr>
              <a:endParaRPr sz="1200"/>
            </a:p>
          </p:txBody>
        </p:sp>
      </p:grpSp>
      <p:grpSp>
        <p:nvGrpSpPr>
          <p:cNvPr id="18" name="Group 18"/>
          <p:cNvGrpSpPr/>
          <p:nvPr/>
        </p:nvGrpSpPr>
        <p:grpSpPr>
          <a:xfrm>
            <a:off x="2280158" y="3618353"/>
            <a:ext cx="8761429" cy="1181676"/>
            <a:chOff x="0" y="0"/>
            <a:chExt cx="3461305" cy="466835"/>
          </a:xfrm>
        </p:grpSpPr>
        <p:sp>
          <p:nvSpPr>
            <p:cNvPr id="19" name="Freeform 19"/>
            <p:cNvSpPr/>
            <p:nvPr/>
          </p:nvSpPr>
          <p:spPr>
            <a:xfrm>
              <a:off x="0" y="0"/>
              <a:ext cx="3461305" cy="466835"/>
            </a:xfrm>
            <a:custGeom>
              <a:avLst/>
              <a:gdLst/>
              <a:ahLst/>
              <a:cxnLst/>
              <a:rect l="l" t="t" r="r" b="b"/>
              <a:pathLst>
                <a:path w="3461305" h="466835">
                  <a:moveTo>
                    <a:pt x="0" y="0"/>
                  </a:moveTo>
                  <a:lnTo>
                    <a:pt x="3461305" y="0"/>
                  </a:lnTo>
                  <a:lnTo>
                    <a:pt x="3461305" y="466835"/>
                  </a:lnTo>
                  <a:lnTo>
                    <a:pt x="0" y="466835"/>
                  </a:lnTo>
                  <a:close/>
                </a:path>
              </a:pathLst>
            </a:custGeom>
            <a:solidFill>
              <a:srgbClr val="000000">
                <a:alpha val="0"/>
              </a:srgbClr>
            </a:solidFill>
            <a:ln w="19050" cap="sq">
              <a:solidFill>
                <a:srgbClr val="E8B9A0"/>
              </a:solidFill>
              <a:prstDash val="solid"/>
              <a:miter/>
            </a:ln>
          </p:spPr>
          <p:txBody>
            <a:bodyPr/>
            <a:lstStyle/>
            <a:p>
              <a:endParaRPr lang="en-US" sz="1200"/>
            </a:p>
          </p:txBody>
        </p:sp>
        <p:sp>
          <p:nvSpPr>
            <p:cNvPr id="20" name="TextBox 20"/>
            <p:cNvSpPr txBox="1"/>
            <p:nvPr/>
          </p:nvSpPr>
          <p:spPr>
            <a:xfrm>
              <a:off x="0" y="-28575"/>
              <a:ext cx="3461305" cy="495410"/>
            </a:xfrm>
            <a:prstGeom prst="rect">
              <a:avLst/>
            </a:prstGeom>
          </p:spPr>
          <p:txBody>
            <a:bodyPr lIns="33867" tIns="33867" rIns="33867" bIns="33867" rtlCol="0" anchor="ctr"/>
            <a:lstStyle/>
            <a:p>
              <a:pPr algn="ctr">
                <a:lnSpc>
                  <a:spcPts val="1773"/>
                </a:lnSpc>
              </a:pPr>
              <a:endParaRPr sz="1200"/>
            </a:p>
          </p:txBody>
        </p:sp>
      </p:grpSp>
      <p:grpSp>
        <p:nvGrpSpPr>
          <p:cNvPr id="21" name="Group 21"/>
          <p:cNvGrpSpPr/>
          <p:nvPr/>
        </p:nvGrpSpPr>
        <p:grpSpPr>
          <a:xfrm>
            <a:off x="1230856" y="3986451"/>
            <a:ext cx="2098603" cy="486991"/>
            <a:chOff x="0" y="0"/>
            <a:chExt cx="829078" cy="192391"/>
          </a:xfrm>
        </p:grpSpPr>
        <p:sp>
          <p:nvSpPr>
            <p:cNvPr id="22" name="Freeform 22"/>
            <p:cNvSpPr/>
            <p:nvPr/>
          </p:nvSpPr>
          <p:spPr>
            <a:xfrm>
              <a:off x="0" y="0"/>
              <a:ext cx="829078" cy="192391"/>
            </a:xfrm>
            <a:custGeom>
              <a:avLst/>
              <a:gdLst/>
              <a:ahLst/>
              <a:cxnLst/>
              <a:rect l="l" t="t" r="r" b="b"/>
              <a:pathLst>
                <a:path w="829078" h="192391">
                  <a:moveTo>
                    <a:pt x="0" y="0"/>
                  </a:moveTo>
                  <a:lnTo>
                    <a:pt x="829078" y="0"/>
                  </a:lnTo>
                  <a:lnTo>
                    <a:pt x="829078" y="192391"/>
                  </a:lnTo>
                  <a:lnTo>
                    <a:pt x="0" y="192391"/>
                  </a:lnTo>
                  <a:close/>
                </a:path>
              </a:pathLst>
            </a:custGeom>
            <a:solidFill>
              <a:srgbClr val="E8B9A0"/>
            </a:solidFill>
          </p:spPr>
          <p:txBody>
            <a:bodyPr/>
            <a:lstStyle/>
            <a:p>
              <a:endParaRPr lang="en-US" sz="1200"/>
            </a:p>
          </p:txBody>
        </p:sp>
        <p:sp>
          <p:nvSpPr>
            <p:cNvPr id="23" name="TextBox 23"/>
            <p:cNvSpPr txBox="1"/>
            <p:nvPr/>
          </p:nvSpPr>
          <p:spPr>
            <a:xfrm>
              <a:off x="0" y="-28575"/>
              <a:ext cx="829078" cy="220966"/>
            </a:xfrm>
            <a:prstGeom prst="rect">
              <a:avLst/>
            </a:prstGeom>
          </p:spPr>
          <p:txBody>
            <a:bodyPr lIns="33867" tIns="33867" rIns="33867" bIns="33867" rtlCol="0" anchor="ctr"/>
            <a:lstStyle/>
            <a:p>
              <a:pPr algn="ctr">
                <a:lnSpc>
                  <a:spcPts val="1773"/>
                </a:lnSpc>
              </a:pPr>
              <a:endParaRPr sz="1200"/>
            </a:p>
          </p:txBody>
        </p:sp>
      </p:grpSp>
      <p:sp>
        <p:nvSpPr>
          <p:cNvPr id="24" name="Freeform 24"/>
          <p:cNvSpPr/>
          <p:nvPr/>
        </p:nvSpPr>
        <p:spPr>
          <a:xfrm>
            <a:off x="3044222" y="4800030"/>
            <a:ext cx="5753749" cy="1950075"/>
          </a:xfrm>
          <a:custGeom>
            <a:avLst/>
            <a:gdLst/>
            <a:ahLst/>
            <a:cxnLst/>
            <a:rect l="l" t="t" r="r" b="b"/>
            <a:pathLst>
              <a:path w="8630623" h="2925113">
                <a:moveTo>
                  <a:pt x="0" y="0"/>
                </a:moveTo>
                <a:lnTo>
                  <a:pt x="8630622" y="0"/>
                </a:lnTo>
                <a:lnTo>
                  <a:pt x="8630622" y="2925113"/>
                </a:lnTo>
                <a:lnTo>
                  <a:pt x="0" y="2925113"/>
                </a:lnTo>
                <a:lnTo>
                  <a:pt x="0" y="0"/>
                </a:lnTo>
                <a:close/>
              </a:path>
            </a:pathLst>
          </a:custGeom>
          <a:blipFill>
            <a:blip r:embed="rId3"/>
            <a:stretch>
              <a:fillRect r="-230"/>
            </a:stretch>
          </a:blipFill>
        </p:spPr>
        <p:txBody>
          <a:bodyPr/>
          <a:lstStyle/>
          <a:p>
            <a:endParaRPr lang="en-US" sz="1200"/>
          </a:p>
        </p:txBody>
      </p:sp>
      <p:sp>
        <p:nvSpPr>
          <p:cNvPr id="25" name="TextBox 25"/>
          <p:cNvSpPr txBox="1"/>
          <p:nvPr/>
        </p:nvSpPr>
        <p:spPr>
          <a:xfrm>
            <a:off x="3566859" y="2071856"/>
            <a:ext cx="6824839" cy="1156407"/>
          </a:xfrm>
          <a:prstGeom prst="rect">
            <a:avLst/>
          </a:prstGeom>
        </p:spPr>
        <p:txBody>
          <a:bodyPr lIns="0" tIns="0" rIns="0" bIns="0" rtlCol="0" anchor="t">
            <a:spAutoFit/>
          </a:bodyPr>
          <a:lstStyle/>
          <a:p>
            <a:pPr algn="just">
              <a:lnSpc>
                <a:spcPts val="3135"/>
              </a:lnSpc>
            </a:pPr>
            <a:r>
              <a:rPr lang="en-US" sz="1866" dirty="0">
                <a:solidFill>
                  <a:srgbClr val="1E1E1E"/>
                </a:solidFill>
                <a:latin typeface="Times New Roman"/>
                <a:ea typeface="Times New Roman"/>
                <a:cs typeface="Times New Roman"/>
                <a:sym typeface="Times New Roman"/>
              </a:rPr>
              <a:t>Examine the reliability, validity, and factor structure of GPT-4’s emulated personalities </a:t>
            </a:r>
            <a:r>
              <a:rPr lang="en-US" sz="1866" b="1" dirty="0">
                <a:solidFill>
                  <a:srgbClr val="1E1E1E"/>
                </a:solidFill>
                <a:latin typeface="Times New Roman Bold"/>
                <a:ea typeface="Times New Roman Bold"/>
                <a:cs typeface="Times New Roman Bold"/>
                <a:sym typeface="Times New Roman Bold"/>
              </a:rPr>
              <a:t>based on self-reported personality responses.</a:t>
            </a:r>
          </a:p>
          <a:p>
            <a:pPr algn="just">
              <a:lnSpc>
                <a:spcPts val="3135"/>
              </a:lnSpc>
              <a:spcBef>
                <a:spcPct val="0"/>
              </a:spcBef>
            </a:pPr>
            <a:endParaRPr lang="en-US" sz="1866" b="1" dirty="0">
              <a:solidFill>
                <a:srgbClr val="1E1E1E"/>
              </a:solidFill>
              <a:latin typeface="Times New Roman Bold"/>
              <a:ea typeface="Times New Roman Bold"/>
              <a:cs typeface="Times New Roman Bold"/>
              <a:sym typeface="Times New Roman Bold"/>
            </a:endParaRPr>
          </a:p>
        </p:txBody>
      </p:sp>
      <p:sp>
        <p:nvSpPr>
          <p:cNvPr id="26" name="TextBox 26"/>
          <p:cNvSpPr txBox="1"/>
          <p:nvPr/>
        </p:nvSpPr>
        <p:spPr>
          <a:xfrm>
            <a:off x="1516093" y="2554805"/>
            <a:ext cx="1528129" cy="714042"/>
          </a:xfrm>
          <a:prstGeom prst="rect">
            <a:avLst/>
          </a:prstGeom>
        </p:spPr>
        <p:txBody>
          <a:bodyPr lIns="0" tIns="0" rIns="0" bIns="0" rtlCol="0" anchor="t">
            <a:spAutoFit/>
          </a:bodyPr>
          <a:lstStyle/>
          <a:p>
            <a:pPr algn="ctr">
              <a:lnSpc>
                <a:spcPts val="2912"/>
              </a:lnSpc>
            </a:pPr>
            <a:r>
              <a:rPr lang="en-US" sz="1867" b="1">
                <a:solidFill>
                  <a:srgbClr val="FFFFFF"/>
                </a:solidFill>
                <a:latin typeface="Times New Roman Bold"/>
                <a:ea typeface="Times New Roman Bold"/>
                <a:cs typeface="Times New Roman Bold"/>
                <a:sym typeface="Times New Roman Bold"/>
              </a:rPr>
              <a:t>Simulation 1</a:t>
            </a:r>
          </a:p>
          <a:p>
            <a:pPr algn="ctr">
              <a:lnSpc>
                <a:spcPts val="2912"/>
              </a:lnSpc>
            </a:pPr>
            <a:endParaRPr lang="en-US" sz="1867" b="1">
              <a:solidFill>
                <a:srgbClr val="FFFFFF"/>
              </a:solidFill>
              <a:latin typeface="Times New Roman Bold"/>
              <a:ea typeface="Times New Roman Bold"/>
              <a:cs typeface="Times New Roman Bold"/>
              <a:sym typeface="Times New Roman Bold"/>
            </a:endParaRPr>
          </a:p>
        </p:txBody>
      </p:sp>
      <p:sp>
        <p:nvSpPr>
          <p:cNvPr id="27" name="TextBox 27"/>
          <p:cNvSpPr txBox="1"/>
          <p:nvPr/>
        </p:nvSpPr>
        <p:spPr>
          <a:xfrm>
            <a:off x="3566860" y="3634317"/>
            <a:ext cx="7394285" cy="1040991"/>
          </a:xfrm>
          <a:prstGeom prst="rect">
            <a:avLst/>
          </a:prstGeom>
        </p:spPr>
        <p:txBody>
          <a:bodyPr lIns="0" tIns="0" rIns="0" bIns="0" rtlCol="0" anchor="t">
            <a:spAutoFit/>
          </a:bodyPr>
          <a:lstStyle/>
          <a:p>
            <a:pPr algn="just">
              <a:lnSpc>
                <a:spcPts val="3135"/>
              </a:lnSpc>
            </a:pPr>
            <a:r>
              <a:rPr lang="en-US" sz="1866" dirty="0">
                <a:solidFill>
                  <a:srgbClr val="1E1E1E"/>
                </a:solidFill>
                <a:latin typeface="Times New Roman"/>
                <a:ea typeface="Times New Roman"/>
                <a:cs typeface="Times New Roman"/>
                <a:sym typeface="Times New Roman"/>
              </a:rPr>
              <a:t>Evaluate the robustness and validity of these emulated personalities </a:t>
            </a:r>
            <a:r>
              <a:rPr lang="en-US" sz="1866" b="1" dirty="0">
                <a:solidFill>
                  <a:srgbClr val="1E1E1E"/>
                </a:solidFill>
                <a:latin typeface="Times New Roman Bold"/>
                <a:ea typeface="Times New Roman Bold"/>
                <a:cs typeface="Times New Roman Bold"/>
                <a:sym typeface="Times New Roman Bold"/>
              </a:rPr>
              <a:t>in relation to external variables (age &amp; nationality).</a:t>
            </a:r>
          </a:p>
          <a:p>
            <a:pPr algn="just">
              <a:lnSpc>
                <a:spcPts val="1904"/>
              </a:lnSpc>
              <a:spcBef>
                <a:spcPct val="0"/>
              </a:spcBef>
            </a:pPr>
            <a:endParaRPr lang="en-US" sz="1866" b="1" dirty="0">
              <a:solidFill>
                <a:srgbClr val="1E1E1E"/>
              </a:solidFill>
              <a:latin typeface="Times New Roman Bold"/>
              <a:ea typeface="Times New Roman Bold"/>
              <a:cs typeface="Times New Roman Bold"/>
              <a:sym typeface="Times New Roman Bold"/>
            </a:endParaRPr>
          </a:p>
        </p:txBody>
      </p:sp>
      <p:sp>
        <p:nvSpPr>
          <p:cNvPr id="28" name="TextBox 28"/>
          <p:cNvSpPr txBox="1"/>
          <p:nvPr/>
        </p:nvSpPr>
        <p:spPr>
          <a:xfrm>
            <a:off x="1429078" y="4002763"/>
            <a:ext cx="1528129" cy="714042"/>
          </a:xfrm>
          <a:prstGeom prst="rect">
            <a:avLst/>
          </a:prstGeom>
        </p:spPr>
        <p:txBody>
          <a:bodyPr lIns="0" tIns="0" rIns="0" bIns="0" rtlCol="0" anchor="t">
            <a:spAutoFit/>
          </a:bodyPr>
          <a:lstStyle/>
          <a:p>
            <a:pPr algn="ctr">
              <a:lnSpc>
                <a:spcPts val="2912"/>
              </a:lnSpc>
            </a:pPr>
            <a:r>
              <a:rPr lang="en-US" sz="1867" b="1">
                <a:solidFill>
                  <a:srgbClr val="FFFFFF"/>
                </a:solidFill>
                <a:latin typeface="Times New Roman Bold"/>
                <a:ea typeface="Times New Roman Bold"/>
                <a:cs typeface="Times New Roman Bold"/>
                <a:sym typeface="Times New Roman Bold"/>
              </a:rPr>
              <a:t>Simulation 2</a:t>
            </a:r>
          </a:p>
          <a:p>
            <a:pPr algn="ctr">
              <a:lnSpc>
                <a:spcPts val="2912"/>
              </a:lnSpc>
            </a:pPr>
            <a:endParaRPr lang="en-US" sz="1867" b="1">
              <a:solidFill>
                <a:srgbClr val="FFFFFF"/>
              </a:solidFill>
              <a:latin typeface="Times New Roman Bold"/>
              <a:ea typeface="Times New Roman Bold"/>
              <a:cs typeface="Times New Roman Bold"/>
              <a:sym typeface="Times New Roman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265742" y="387351"/>
            <a:ext cx="11592678" cy="6306631"/>
            <a:chOff x="0" y="0"/>
            <a:chExt cx="4579824" cy="2491508"/>
          </a:xfrm>
        </p:grpSpPr>
        <p:sp>
          <p:nvSpPr>
            <p:cNvPr id="6" name="Freeform 6"/>
            <p:cNvSpPr/>
            <p:nvPr/>
          </p:nvSpPr>
          <p:spPr>
            <a:xfrm>
              <a:off x="0" y="0"/>
              <a:ext cx="4579824" cy="2491508"/>
            </a:xfrm>
            <a:custGeom>
              <a:avLst/>
              <a:gdLst/>
              <a:ahLst/>
              <a:cxnLst/>
              <a:rect l="l" t="t" r="r" b="b"/>
              <a:pathLst>
                <a:path w="4579824" h="2491508">
                  <a:moveTo>
                    <a:pt x="0" y="0"/>
                  </a:moveTo>
                  <a:lnTo>
                    <a:pt x="4579824" y="0"/>
                  </a:lnTo>
                  <a:lnTo>
                    <a:pt x="4579824" y="2491508"/>
                  </a:lnTo>
                  <a:lnTo>
                    <a:pt x="0" y="2491508"/>
                  </a:lnTo>
                  <a:close/>
                </a:path>
              </a:pathLst>
            </a:custGeom>
            <a:solidFill>
              <a:srgbClr val="FFFFFF"/>
            </a:solidFill>
          </p:spPr>
          <p:txBody>
            <a:bodyPr/>
            <a:lstStyle/>
            <a:p>
              <a:endParaRPr lang="en-US" sz="1200"/>
            </a:p>
          </p:txBody>
        </p:sp>
        <p:sp>
          <p:nvSpPr>
            <p:cNvPr id="7" name="TextBox 7"/>
            <p:cNvSpPr txBox="1"/>
            <p:nvPr/>
          </p:nvSpPr>
          <p:spPr>
            <a:xfrm>
              <a:off x="0" y="-57150"/>
              <a:ext cx="4579824" cy="2548658"/>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grpSp>
        <p:nvGrpSpPr>
          <p:cNvPr id="11" name="Group 11"/>
          <p:cNvGrpSpPr/>
          <p:nvPr/>
        </p:nvGrpSpPr>
        <p:grpSpPr>
          <a:xfrm>
            <a:off x="605003" y="1431678"/>
            <a:ext cx="565645" cy="56564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9A0"/>
            </a:solidFill>
          </p:spPr>
          <p:txBody>
            <a:bodyPr/>
            <a:lstStyle/>
            <a:p>
              <a:endParaRPr lang="en-US" sz="1200"/>
            </a:p>
          </p:txBody>
        </p:sp>
        <p:sp>
          <p:nvSpPr>
            <p:cNvPr id="13" name="TextBox 13"/>
            <p:cNvSpPr txBox="1"/>
            <p:nvPr/>
          </p:nvSpPr>
          <p:spPr>
            <a:xfrm>
              <a:off x="76200" y="28575"/>
              <a:ext cx="660400" cy="708025"/>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4" name="Group 14"/>
          <p:cNvGrpSpPr/>
          <p:nvPr/>
        </p:nvGrpSpPr>
        <p:grpSpPr>
          <a:xfrm>
            <a:off x="629500" y="3148548"/>
            <a:ext cx="565645" cy="5656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9D6"/>
            </a:solidFill>
          </p:spPr>
          <p:txBody>
            <a:bodyPr/>
            <a:lstStyle/>
            <a:p>
              <a:endParaRPr lang="en-US" sz="1200"/>
            </a:p>
          </p:txBody>
        </p:sp>
        <p:sp>
          <p:nvSpPr>
            <p:cNvPr id="16" name="TextBox 16"/>
            <p:cNvSpPr txBox="1"/>
            <p:nvPr/>
          </p:nvSpPr>
          <p:spPr>
            <a:xfrm>
              <a:off x="76200" y="28575"/>
              <a:ext cx="660400" cy="708025"/>
            </a:xfrm>
            <a:prstGeom prst="rect">
              <a:avLst/>
            </a:prstGeom>
          </p:spPr>
          <p:txBody>
            <a:bodyPr lIns="33867" tIns="33867" rIns="33867" bIns="33867" rtlCol="0" anchor="ctr"/>
            <a:lstStyle/>
            <a:p>
              <a:pPr algn="ctr">
                <a:lnSpc>
                  <a:spcPts val="1773"/>
                </a:lnSpc>
                <a:spcBef>
                  <a:spcPct val="0"/>
                </a:spcBef>
              </a:pPr>
              <a:endParaRPr sz="1200"/>
            </a:p>
          </p:txBody>
        </p:sp>
      </p:grpSp>
      <p:sp>
        <p:nvSpPr>
          <p:cNvPr id="17" name="Freeform 17"/>
          <p:cNvSpPr/>
          <p:nvPr/>
        </p:nvSpPr>
        <p:spPr>
          <a:xfrm>
            <a:off x="768817" y="1625827"/>
            <a:ext cx="260831" cy="249094"/>
          </a:xfrm>
          <a:custGeom>
            <a:avLst/>
            <a:gdLst/>
            <a:ahLst/>
            <a:cxnLst/>
            <a:rect l="l" t="t" r="r" b="b"/>
            <a:pathLst>
              <a:path w="391247" h="373641">
                <a:moveTo>
                  <a:pt x="0" y="0"/>
                </a:moveTo>
                <a:lnTo>
                  <a:pt x="391248" y="0"/>
                </a:lnTo>
                <a:lnTo>
                  <a:pt x="391248" y="373642"/>
                </a:lnTo>
                <a:lnTo>
                  <a:pt x="0" y="373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8" name="Freeform 18"/>
          <p:cNvSpPr/>
          <p:nvPr/>
        </p:nvSpPr>
        <p:spPr>
          <a:xfrm>
            <a:off x="5924696" y="2447531"/>
            <a:ext cx="318633" cy="231805"/>
          </a:xfrm>
          <a:custGeom>
            <a:avLst/>
            <a:gdLst/>
            <a:ahLst/>
            <a:cxnLst/>
            <a:rect l="l" t="t" r="r" b="b"/>
            <a:pathLst>
              <a:path w="477949" h="347708">
                <a:moveTo>
                  <a:pt x="0" y="0"/>
                </a:moveTo>
                <a:lnTo>
                  <a:pt x="477949" y="0"/>
                </a:lnTo>
                <a:lnTo>
                  <a:pt x="477949" y="347708"/>
                </a:lnTo>
                <a:lnTo>
                  <a:pt x="0" y="347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9" name="TextBox 19"/>
          <p:cNvSpPr txBox="1"/>
          <p:nvPr/>
        </p:nvSpPr>
        <p:spPr>
          <a:xfrm>
            <a:off x="1233350" y="3222615"/>
            <a:ext cx="2163082" cy="689676"/>
          </a:xfrm>
          <a:prstGeom prst="rect">
            <a:avLst/>
          </a:prstGeom>
        </p:spPr>
        <p:txBody>
          <a:bodyPr lIns="0" tIns="0" rIns="0" bIns="0" rtlCol="0" anchor="t">
            <a:spAutoFit/>
          </a:bodyPr>
          <a:lstStyle/>
          <a:p>
            <a:pPr>
              <a:lnSpc>
                <a:spcPts val="2825"/>
              </a:lnSpc>
            </a:pPr>
            <a:r>
              <a:rPr lang="en-US" sz="1811" b="1">
                <a:solidFill>
                  <a:srgbClr val="000000"/>
                </a:solidFill>
                <a:latin typeface="Times New Roman Bold"/>
                <a:ea typeface="Times New Roman Bold"/>
                <a:cs typeface="Times New Roman Bold"/>
                <a:sym typeface="Times New Roman Bold"/>
              </a:rPr>
              <a:t>GPT4 Prompt:</a:t>
            </a:r>
          </a:p>
          <a:p>
            <a:pPr>
              <a:lnSpc>
                <a:spcPts val="2825"/>
              </a:lnSpc>
              <a:spcBef>
                <a:spcPct val="0"/>
              </a:spcBef>
            </a:pPr>
            <a:endParaRPr lang="en-US" sz="1811" b="1">
              <a:solidFill>
                <a:srgbClr val="000000"/>
              </a:solidFill>
              <a:latin typeface="Times New Roman Bold"/>
              <a:ea typeface="Times New Roman Bold"/>
              <a:cs typeface="Times New Roman Bold"/>
              <a:sym typeface="Times New Roman Bold"/>
            </a:endParaRPr>
          </a:p>
        </p:txBody>
      </p:sp>
      <p:sp>
        <p:nvSpPr>
          <p:cNvPr id="20" name="TextBox 20"/>
          <p:cNvSpPr txBox="1"/>
          <p:nvPr/>
        </p:nvSpPr>
        <p:spPr>
          <a:xfrm>
            <a:off x="1195146" y="3691325"/>
            <a:ext cx="10663274" cy="2510944"/>
          </a:xfrm>
          <a:prstGeom prst="rect">
            <a:avLst/>
          </a:prstGeom>
        </p:spPr>
        <p:txBody>
          <a:bodyPr lIns="0" tIns="0" rIns="0" bIns="0" rtlCol="0" anchor="t">
            <a:spAutoFit/>
          </a:bodyPr>
          <a:lstStyle/>
          <a:p>
            <a:pPr>
              <a:lnSpc>
                <a:spcPts val="2197"/>
              </a:lnSpc>
            </a:pPr>
            <a:r>
              <a:rPr lang="en-US" sz="1408" b="1" dirty="0">
                <a:solidFill>
                  <a:srgbClr val="000000"/>
                </a:solidFill>
                <a:latin typeface="Times New Roman Bold"/>
                <a:ea typeface="Times New Roman Bold"/>
                <a:cs typeface="Times New Roman Bold"/>
                <a:sym typeface="Times New Roman Bold"/>
              </a:rPr>
              <a:t>You are an individual with the following personality profile based on the Big Five traits:</a:t>
            </a:r>
          </a:p>
          <a:p>
            <a:pPr>
              <a:lnSpc>
                <a:spcPts val="2197"/>
              </a:lnSpc>
            </a:pPr>
            <a:r>
              <a:rPr lang="en-US" sz="1408" dirty="0">
                <a:solidFill>
                  <a:srgbClr val="000000"/>
                </a:solidFill>
                <a:latin typeface="Times New Roman"/>
                <a:ea typeface="Times New Roman"/>
                <a:cs typeface="Times New Roman"/>
                <a:sym typeface="Times New Roman"/>
              </a:rPr>
              <a:t> • Conscientiousness: Low (you tend to be disorganized, avoid planning, and often procrastinate).</a:t>
            </a:r>
          </a:p>
          <a:p>
            <a:pPr>
              <a:lnSpc>
                <a:spcPts val="2197"/>
              </a:lnSpc>
            </a:pPr>
            <a:r>
              <a:rPr lang="en-US" sz="1408" dirty="0">
                <a:solidFill>
                  <a:srgbClr val="000000"/>
                </a:solidFill>
                <a:latin typeface="Times New Roman"/>
                <a:ea typeface="Times New Roman"/>
                <a:cs typeface="Times New Roman"/>
                <a:sym typeface="Times New Roman"/>
              </a:rPr>
              <a:t> • Extraversion: Moderate (you are comfortable in social situations but also enjoy time alone).</a:t>
            </a:r>
          </a:p>
          <a:p>
            <a:pPr>
              <a:lnSpc>
                <a:spcPts val="2197"/>
              </a:lnSpc>
            </a:pPr>
            <a:r>
              <a:rPr lang="en-US" sz="1408" dirty="0">
                <a:solidFill>
                  <a:srgbClr val="000000"/>
                </a:solidFill>
                <a:latin typeface="Times New Roman"/>
                <a:ea typeface="Times New Roman"/>
                <a:cs typeface="Times New Roman"/>
                <a:sym typeface="Times New Roman"/>
              </a:rPr>
              <a:t> • Agreeableness: High (you are empathetic, cooperative, and value harmonious relationships).</a:t>
            </a:r>
          </a:p>
          <a:p>
            <a:pPr>
              <a:lnSpc>
                <a:spcPts val="2197"/>
              </a:lnSpc>
            </a:pPr>
            <a:r>
              <a:rPr lang="en-US" sz="1408" dirty="0">
                <a:solidFill>
                  <a:srgbClr val="000000"/>
                </a:solidFill>
                <a:latin typeface="Times New Roman"/>
                <a:ea typeface="Times New Roman"/>
                <a:cs typeface="Times New Roman"/>
                <a:sym typeface="Times New Roman"/>
              </a:rPr>
              <a:t> • Neuroticism: High (you often experience anxiety, stress, and self-doubt).</a:t>
            </a:r>
          </a:p>
          <a:p>
            <a:pPr>
              <a:lnSpc>
                <a:spcPts val="2197"/>
              </a:lnSpc>
            </a:pPr>
            <a:r>
              <a:rPr lang="en-US" sz="1408" dirty="0">
                <a:solidFill>
                  <a:srgbClr val="000000"/>
                </a:solidFill>
                <a:latin typeface="Times New Roman"/>
                <a:ea typeface="Times New Roman"/>
                <a:cs typeface="Times New Roman"/>
                <a:sym typeface="Times New Roman"/>
              </a:rPr>
              <a:t>Please </a:t>
            </a:r>
            <a:r>
              <a:rPr lang="en-US" sz="1408" b="1" dirty="0">
                <a:solidFill>
                  <a:srgbClr val="000000"/>
                </a:solidFill>
                <a:latin typeface="Times New Roman Bold"/>
                <a:ea typeface="Times New Roman Bold"/>
                <a:cs typeface="Times New Roman Bold"/>
                <a:sym typeface="Times New Roman Bold"/>
              </a:rPr>
              <a:t>answer the following IPIP-BFM-50 questionnaire as this individual,</a:t>
            </a:r>
            <a:r>
              <a:rPr lang="en-US" sz="1408" dirty="0">
                <a:solidFill>
                  <a:srgbClr val="000000"/>
                </a:solidFill>
                <a:latin typeface="Times New Roman"/>
                <a:ea typeface="Times New Roman"/>
                <a:cs typeface="Times New Roman"/>
                <a:sym typeface="Times New Roman"/>
              </a:rPr>
              <a:t> imagining how they would feel, think, and behave. For each question, respond with one of the following: ‘Strongly Disagree,’ ‘Disagree,’ ‘Neutral,’ ‘Agree,’ or ‘Strongly Agree.’</a:t>
            </a:r>
          </a:p>
          <a:p>
            <a:pPr>
              <a:lnSpc>
                <a:spcPts val="2197"/>
              </a:lnSpc>
            </a:pPr>
            <a:endParaRPr lang="en-US" sz="1408" dirty="0">
              <a:solidFill>
                <a:srgbClr val="000000"/>
              </a:solidFill>
              <a:latin typeface="Times New Roman"/>
              <a:ea typeface="Times New Roman"/>
              <a:cs typeface="Times New Roman"/>
              <a:sym typeface="Times New Roman"/>
            </a:endParaRPr>
          </a:p>
          <a:p>
            <a:pPr>
              <a:lnSpc>
                <a:spcPts val="2197"/>
              </a:lnSpc>
            </a:pPr>
            <a:endParaRPr lang="en-US" sz="1408" dirty="0">
              <a:solidFill>
                <a:srgbClr val="000000"/>
              </a:solidFill>
              <a:latin typeface="Times New Roman"/>
              <a:ea typeface="Times New Roman"/>
              <a:cs typeface="Times New Roman"/>
              <a:sym typeface="Times New Roman"/>
            </a:endParaRPr>
          </a:p>
        </p:txBody>
      </p:sp>
      <p:sp>
        <p:nvSpPr>
          <p:cNvPr id="21" name="Freeform 21"/>
          <p:cNvSpPr/>
          <p:nvPr/>
        </p:nvSpPr>
        <p:spPr>
          <a:xfrm>
            <a:off x="753810" y="3258706"/>
            <a:ext cx="268031" cy="255969"/>
          </a:xfrm>
          <a:custGeom>
            <a:avLst/>
            <a:gdLst/>
            <a:ahLst/>
            <a:cxnLst/>
            <a:rect l="l" t="t" r="r" b="b"/>
            <a:pathLst>
              <a:path w="402046" h="383954">
                <a:moveTo>
                  <a:pt x="0" y="0"/>
                </a:moveTo>
                <a:lnTo>
                  <a:pt x="402046" y="0"/>
                </a:lnTo>
                <a:lnTo>
                  <a:pt x="402046" y="383955"/>
                </a:lnTo>
                <a:lnTo>
                  <a:pt x="0" y="383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22" name="Group 22"/>
          <p:cNvGrpSpPr/>
          <p:nvPr/>
        </p:nvGrpSpPr>
        <p:grpSpPr>
          <a:xfrm>
            <a:off x="685800" y="5954222"/>
            <a:ext cx="565645" cy="5656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9D6"/>
            </a:solidFill>
          </p:spPr>
          <p:txBody>
            <a:bodyPr/>
            <a:lstStyle/>
            <a:p>
              <a:endParaRPr lang="en-US" sz="1200"/>
            </a:p>
          </p:txBody>
        </p:sp>
        <p:sp>
          <p:nvSpPr>
            <p:cNvPr id="24" name="TextBox 24"/>
            <p:cNvSpPr txBox="1"/>
            <p:nvPr/>
          </p:nvSpPr>
          <p:spPr>
            <a:xfrm>
              <a:off x="76200" y="28575"/>
              <a:ext cx="660400" cy="708025"/>
            </a:xfrm>
            <a:prstGeom prst="rect">
              <a:avLst/>
            </a:prstGeom>
          </p:spPr>
          <p:txBody>
            <a:bodyPr lIns="33867" tIns="33867" rIns="33867" bIns="33867" rtlCol="0" anchor="ctr"/>
            <a:lstStyle/>
            <a:p>
              <a:pPr algn="ctr">
                <a:lnSpc>
                  <a:spcPts val="1773"/>
                </a:lnSpc>
                <a:spcBef>
                  <a:spcPct val="0"/>
                </a:spcBef>
              </a:pPr>
              <a:endParaRPr sz="1200"/>
            </a:p>
          </p:txBody>
        </p:sp>
      </p:grpSp>
      <p:sp>
        <p:nvSpPr>
          <p:cNvPr id="25" name="Freeform 25"/>
          <p:cNvSpPr/>
          <p:nvPr/>
        </p:nvSpPr>
        <p:spPr>
          <a:xfrm>
            <a:off x="810109" y="6064380"/>
            <a:ext cx="268031" cy="255969"/>
          </a:xfrm>
          <a:custGeom>
            <a:avLst/>
            <a:gdLst/>
            <a:ahLst/>
            <a:cxnLst/>
            <a:rect l="l" t="t" r="r" b="b"/>
            <a:pathLst>
              <a:path w="402046" h="383954">
                <a:moveTo>
                  <a:pt x="0" y="0"/>
                </a:moveTo>
                <a:lnTo>
                  <a:pt x="402047" y="0"/>
                </a:lnTo>
                <a:lnTo>
                  <a:pt x="402047" y="383954"/>
                </a:lnTo>
                <a:lnTo>
                  <a:pt x="0" y="383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26" name="Freeform 26"/>
          <p:cNvSpPr/>
          <p:nvPr/>
        </p:nvSpPr>
        <p:spPr>
          <a:xfrm>
            <a:off x="8279529" y="387351"/>
            <a:ext cx="3578891" cy="3493892"/>
          </a:xfrm>
          <a:custGeom>
            <a:avLst/>
            <a:gdLst/>
            <a:ahLst/>
            <a:cxnLst/>
            <a:rect l="l" t="t" r="r" b="b"/>
            <a:pathLst>
              <a:path w="5368336" h="5240838">
                <a:moveTo>
                  <a:pt x="0" y="0"/>
                </a:moveTo>
                <a:lnTo>
                  <a:pt x="5368336" y="0"/>
                </a:lnTo>
                <a:lnTo>
                  <a:pt x="5368336" y="5240839"/>
                </a:lnTo>
                <a:lnTo>
                  <a:pt x="0" y="5240839"/>
                </a:lnTo>
                <a:lnTo>
                  <a:pt x="0" y="0"/>
                </a:lnTo>
                <a:close/>
              </a:path>
            </a:pathLst>
          </a:custGeom>
          <a:blipFill>
            <a:blip r:embed="rId6"/>
            <a:stretch>
              <a:fillRect/>
            </a:stretch>
          </a:blipFill>
        </p:spPr>
        <p:txBody>
          <a:bodyPr/>
          <a:lstStyle/>
          <a:p>
            <a:endParaRPr lang="en-US" sz="1200"/>
          </a:p>
        </p:txBody>
      </p:sp>
      <p:sp>
        <p:nvSpPr>
          <p:cNvPr id="27" name="TextBox 27"/>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02</a:t>
            </a:r>
          </a:p>
        </p:txBody>
      </p:sp>
      <p:sp>
        <p:nvSpPr>
          <p:cNvPr id="28" name="TextBox 28"/>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Methods</a:t>
            </a:r>
          </a:p>
        </p:txBody>
      </p:sp>
      <p:sp>
        <p:nvSpPr>
          <p:cNvPr id="29" name="TextBox 29"/>
          <p:cNvSpPr txBox="1"/>
          <p:nvPr/>
        </p:nvSpPr>
        <p:spPr>
          <a:xfrm>
            <a:off x="1078141" y="2522902"/>
            <a:ext cx="5634337" cy="689676"/>
          </a:xfrm>
          <a:prstGeom prst="rect">
            <a:avLst/>
          </a:prstGeom>
        </p:spPr>
        <p:txBody>
          <a:bodyPr lIns="0" tIns="0" rIns="0" bIns="0" rtlCol="0" anchor="t">
            <a:spAutoFit/>
          </a:bodyPr>
          <a:lstStyle/>
          <a:p>
            <a:pPr marL="391058" lvl="1" indent="-195529">
              <a:lnSpc>
                <a:spcPts val="2825"/>
              </a:lnSpc>
              <a:buFont typeface="Arial"/>
              <a:buChar char="•"/>
            </a:pPr>
            <a:r>
              <a:rPr lang="en-US" sz="1811" b="1">
                <a:solidFill>
                  <a:srgbClr val="000000"/>
                </a:solidFill>
                <a:latin typeface="Times New Roman Bold"/>
                <a:ea typeface="Times New Roman Bold"/>
                <a:cs typeface="Times New Roman Bold"/>
                <a:sym typeface="Times New Roman Bold"/>
              </a:rPr>
              <a:t>Sample size: </a:t>
            </a:r>
            <a:r>
              <a:rPr lang="en-US" sz="1811">
                <a:solidFill>
                  <a:srgbClr val="000000"/>
                </a:solidFill>
                <a:latin typeface="Times New Roman"/>
                <a:ea typeface="Times New Roman"/>
                <a:cs typeface="Times New Roman"/>
                <a:sym typeface="Times New Roman"/>
              </a:rPr>
              <a:t>400  British individuals, all aged 50</a:t>
            </a:r>
            <a:r>
              <a:rPr lang="en-US" sz="1811" b="1">
                <a:solidFill>
                  <a:srgbClr val="000000"/>
                </a:solidFill>
                <a:latin typeface="Times New Roman Bold"/>
                <a:ea typeface="Times New Roman Bold"/>
                <a:cs typeface="Times New Roman Bold"/>
                <a:sym typeface="Times New Roman Bold"/>
              </a:rPr>
              <a:t>.</a:t>
            </a:r>
          </a:p>
          <a:p>
            <a:pPr>
              <a:lnSpc>
                <a:spcPts val="2825"/>
              </a:lnSpc>
            </a:pPr>
            <a:endParaRPr lang="en-US" sz="1811" b="1">
              <a:solidFill>
                <a:srgbClr val="000000"/>
              </a:solidFill>
              <a:latin typeface="Times New Roman Bold"/>
              <a:ea typeface="Times New Roman Bold"/>
              <a:cs typeface="Times New Roman Bold"/>
              <a:sym typeface="Times New Roman Bold"/>
            </a:endParaRPr>
          </a:p>
        </p:txBody>
      </p:sp>
      <p:sp>
        <p:nvSpPr>
          <p:cNvPr id="30" name="TextBox 30"/>
          <p:cNvSpPr txBox="1"/>
          <p:nvPr/>
        </p:nvSpPr>
        <p:spPr>
          <a:xfrm>
            <a:off x="1233350" y="1445743"/>
            <a:ext cx="5009979" cy="330603"/>
          </a:xfrm>
          <a:prstGeom prst="rect">
            <a:avLst/>
          </a:prstGeom>
        </p:spPr>
        <p:txBody>
          <a:bodyPr lIns="0" tIns="0" rIns="0" bIns="0" rtlCol="0" anchor="t">
            <a:spAutoFit/>
          </a:bodyPr>
          <a:lstStyle/>
          <a:p>
            <a:pPr>
              <a:lnSpc>
                <a:spcPts val="2825"/>
              </a:lnSpc>
              <a:spcBef>
                <a:spcPct val="0"/>
              </a:spcBef>
            </a:pPr>
            <a:r>
              <a:rPr lang="en-US" sz="1811" b="1">
                <a:solidFill>
                  <a:srgbClr val="000000"/>
                </a:solidFill>
                <a:latin typeface="Times New Roman Bold"/>
                <a:ea typeface="Times New Roman Bold"/>
                <a:cs typeface="Times New Roman Bold"/>
                <a:sym typeface="Times New Roman Bold"/>
              </a:rPr>
              <a:t>Real life Data </a:t>
            </a:r>
          </a:p>
        </p:txBody>
      </p:sp>
      <p:sp>
        <p:nvSpPr>
          <p:cNvPr id="31" name="TextBox 31"/>
          <p:cNvSpPr txBox="1"/>
          <p:nvPr/>
        </p:nvSpPr>
        <p:spPr>
          <a:xfrm>
            <a:off x="1078141" y="1823189"/>
            <a:ext cx="7284928" cy="682751"/>
          </a:xfrm>
          <a:prstGeom prst="rect">
            <a:avLst/>
          </a:prstGeom>
        </p:spPr>
        <p:txBody>
          <a:bodyPr lIns="0" tIns="0" rIns="0" bIns="0" rtlCol="0" anchor="t">
            <a:spAutoFit/>
          </a:bodyPr>
          <a:lstStyle/>
          <a:p>
            <a:pPr marL="391058" lvl="1" indent="-195529">
              <a:lnSpc>
                <a:spcPts val="2825"/>
              </a:lnSpc>
              <a:buFont typeface="Arial"/>
              <a:buChar char="•"/>
            </a:pPr>
            <a:r>
              <a:rPr lang="en-US" sz="1811" b="1">
                <a:solidFill>
                  <a:srgbClr val="000000"/>
                </a:solidFill>
                <a:latin typeface="Times New Roman Bold"/>
                <a:ea typeface="Times New Roman Bold"/>
                <a:cs typeface="Times New Roman Bold"/>
                <a:sym typeface="Times New Roman Bold"/>
              </a:rPr>
              <a:t>Source: </a:t>
            </a:r>
            <a:r>
              <a:rPr lang="en-US" sz="1811">
                <a:solidFill>
                  <a:srgbClr val="000000"/>
                </a:solidFill>
                <a:latin typeface="Times New Roman"/>
                <a:ea typeface="Times New Roman"/>
                <a:cs typeface="Times New Roman"/>
                <a:sym typeface="Times New Roman"/>
              </a:rPr>
              <a:t>Responses were taken from the OpenPsychometrics database</a:t>
            </a:r>
          </a:p>
          <a:p>
            <a:pPr>
              <a:lnSpc>
                <a:spcPts val="2825"/>
              </a:lnSpc>
            </a:pPr>
            <a:r>
              <a:rPr lang="en-US" sz="1811">
                <a:solidFill>
                  <a:srgbClr val="000000"/>
                </a:solidFill>
                <a:latin typeface="Times New Roman"/>
                <a:ea typeface="Times New Roman"/>
                <a:cs typeface="Times New Roman"/>
                <a:sym typeface="Times New Roman"/>
              </a:rPr>
              <a:t> /National Child Development Study (NCDS) database</a:t>
            </a:r>
          </a:p>
        </p:txBody>
      </p:sp>
      <p:sp>
        <p:nvSpPr>
          <p:cNvPr id="32" name="TextBox 32"/>
          <p:cNvSpPr txBox="1"/>
          <p:nvPr/>
        </p:nvSpPr>
        <p:spPr>
          <a:xfrm>
            <a:off x="1317871" y="5858972"/>
            <a:ext cx="9711565" cy="663580"/>
          </a:xfrm>
          <a:prstGeom prst="rect">
            <a:avLst/>
          </a:prstGeom>
        </p:spPr>
        <p:txBody>
          <a:bodyPr lIns="0" tIns="0" rIns="0" bIns="0" rtlCol="0" anchor="t">
            <a:spAutoFit/>
          </a:bodyPr>
          <a:lstStyle/>
          <a:p>
            <a:pPr>
              <a:lnSpc>
                <a:spcPts val="2721"/>
              </a:lnSpc>
              <a:spcBef>
                <a:spcPct val="0"/>
              </a:spcBef>
            </a:pPr>
            <a:r>
              <a:rPr lang="en-US" sz="1744" b="1" dirty="0">
                <a:solidFill>
                  <a:srgbClr val="000000"/>
                </a:solidFill>
                <a:latin typeface="Times New Roman Bold"/>
                <a:ea typeface="Times New Roman Bold"/>
                <a:cs typeface="Times New Roman Bold"/>
                <a:sym typeface="Times New Roman Bold"/>
              </a:rPr>
              <a:t>In Simulation 2, demographic details (age and/or nationality) were incorporated according to the experimental condition. </a:t>
            </a:r>
            <a:r>
              <a:rPr lang="en-US" sz="1744" dirty="0">
                <a:solidFill>
                  <a:srgbClr val="000000"/>
                </a:solidFill>
                <a:latin typeface="Times New Roman"/>
                <a:ea typeface="Times New Roman"/>
                <a:cs typeface="Times New Roman"/>
                <a:sym typeface="Times New Roman"/>
              </a:rPr>
              <a:t>You are </a:t>
            </a:r>
            <a:r>
              <a:rPr lang="en-US" sz="1744" b="1" dirty="0">
                <a:solidFill>
                  <a:srgbClr val="000000"/>
                </a:solidFill>
                <a:highlight>
                  <a:srgbClr val="FFFF00"/>
                </a:highlight>
                <a:latin typeface="Times New Roman"/>
                <a:ea typeface="Times New Roman"/>
                <a:cs typeface="Times New Roman"/>
                <a:sym typeface="Times New Roman"/>
              </a:rPr>
              <a:t>50-year-old </a:t>
            </a:r>
            <a:r>
              <a:rPr lang="en-US" sz="1744" b="1" dirty="0">
                <a:highlight>
                  <a:srgbClr val="FFFF00"/>
                </a:highlight>
                <a:latin typeface="Times New Roman Bold"/>
                <a:ea typeface="Times New Roman Bold"/>
                <a:cs typeface="Times New Roman Bold"/>
                <a:sym typeface="Times New Roman Bold"/>
              </a:rPr>
              <a:t>British</a:t>
            </a:r>
            <a:r>
              <a:rPr lang="en-US" sz="1744" b="1" dirty="0">
                <a:solidFill>
                  <a:srgbClr val="5E17EB"/>
                </a:solidFill>
                <a:highlight>
                  <a:srgbClr val="FFFF00"/>
                </a:highlight>
                <a:latin typeface="Times New Roman Bold"/>
                <a:ea typeface="Times New Roman Bold"/>
                <a:cs typeface="Times New Roman Bold"/>
                <a:sym typeface="Times New Roman Bold"/>
              </a:rPr>
              <a:t> </a:t>
            </a:r>
            <a:r>
              <a:rPr lang="en-US" sz="1744" dirty="0">
                <a:solidFill>
                  <a:srgbClr val="000000"/>
                </a:solidFill>
                <a:latin typeface="Times New Roman"/>
                <a:ea typeface="Times New Roman"/>
                <a:cs typeface="Times New Roman"/>
                <a:sym typeface="Times New Roman"/>
              </a:rPr>
              <a:t>with the following personality...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ppt_x"/>
                                          </p:val>
                                        </p:tav>
                                        <p:tav tm="100000">
                                          <p:val>
                                            <p:strVal val="#ppt_x"/>
                                          </p:val>
                                        </p:tav>
                                      </p:tavLst>
                                    </p:anim>
                                    <p:anim calcmode="lin" valueType="num">
                                      <p:cBhvr additive="base">
                                        <p:cTn id="3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5" grpId="0" animBg="1"/>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nSpc>
                  <a:spcPts val="1773"/>
                </a:lnSpc>
              </a:pPr>
              <a:endParaRPr sz="1200"/>
            </a:p>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Freeform 11"/>
          <p:cNvSpPr/>
          <p:nvPr/>
        </p:nvSpPr>
        <p:spPr>
          <a:xfrm>
            <a:off x="629500" y="1392666"/>
            <a:ext cx="6347492" cy="4072669"/>
          </a:xfrm>
          <a:custGeom>
            <a:avLst/>
            <a:gdLst/>
            <a:ahLst/>
            <a:cxnLst/>
            <a:rect l="l" t="t" r="r" b="b"/>
            <a:pathLst>
              <a:path w="9521238" h="6109004">
                <a:moveTo>
                  <a:pt x="0" y="0"/>
                </a:moveTo>
                <a:lnTo>
                  <a:pt x="9521238" y="0"/>
                </a:lnTo>
                <a:lnTo>
                  <a:pt x="9521238" y="6109004"/>
                </a:lnTo>
                <a:lnTo>
                  <a:pt x="0" y="6109004"/>
                </a:lnTo>
                <a:lnTo>
                  <a:pt x="0" y="0"/>
                </a:lnTo>
                <a:close/>
              </a:path>
            </a:pathLst>
          </a:custGeom>
          <a:blipFill>
            <a:blip r:embed="rId2"/>
            <a:stretch>
              <a:fillRect l="-3645" r="-5799"/>
            </a:stretch>
          </a:blipFill>
        </p:spPr>
        <p:txBody>
          <a:bodyPr/>
          <a:lstStyle/>
          <a:p>
            <a:endParaRPr lang="en-US" sz="1200"/>
          </a:p>
        </p:txBody>
      </p:sp>
      <p:sp>
        <p:nvSpPr>
          <p:cNvPr id="12" name="TextBox 12"/>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03</a:t>
            </a:r>
          </a:p>
        </p:txBody>
      </p:sp>
      <p:sp>
        <p:nvSpPr>
          <p:cNvPr id="13" name="TextBox 13"/>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Results: Simulation 1 </a:t>
            </a:r>
          </a:p>
        </p:txBody>
      </p:sp>
      <p:sp>
        <p:nvSpPr>
          <p:cNvPr id="14" name="TextBox 14"/>
          <p:cNvSpPr txBox="1"/>
          <p:nvPr/>
        </p:nvSpPr>
        <p:spPr>
          <a:xfrm>
            <a:off x="7059137" y="1397122"/>
            <a:ext cx="5026920" cy="3292568"/>
          </a:xfrm>
          <a:prstGeom prst="rect">
            <a:avLst/>
          </a:prstGeom>
        </p:spPr>
        <p:txBody>
          <a:bodyPr lIns="0" tIns="0" rIns="0" bIns="0" rtlCol="0" anchor="t">
            <a:spAutoFit/>
          </a:bodyPr>
          <a:lstStyle/>
          <a:p>
            <a:pPr>
              <a:lnSpc>
                <a:spcPts val="3328"/>
              </a:lnSpc>
            </a:pPr>
            <a:r>
              <a:rPr lang="en-US" sz="2133" b="1">
                <a:solidFill>
                  <a:srgbClr val="000000"/>
                </a:solidFill>
                <a:latin typeface="Times New Roman Bold"/>
                <a:ea typeface="Times New Roman Bold"/>
                <a:cs typeface="Times New Roman Bold"/>
                <a:sym typeface="Times New Roman Bold"/>
              </a:rPr>
              <a:t>1. Superior Consistency and Structured Factor Organization: </a:t>
            </a:r>
          </a:p>
          <a:p>
            <a:pPr>
              <a:lnSpc>
                <a:spcPts val="3328"/>
              </a:lnSpc>
            </a:pPr>
            <a:r>
              <a:rPr lang="en-US" sz="2133">
                <a:solidFill>
                  <a:srgbClr val="000000"/>
                </a:solidFill>
                <a:latin typeface="Times New Roman"/>
                <a:ea typeface="Times New Roman"/>
                <a:cs typeface="Times New Roman"/>
                <a:sym typeface="Times New Roman"/>
              </a:rPr>
              <a:t>GPT-4 is highly reliable and precise in simulating personality traits, potentially even exceeding human variability in responses.</a:t>
            </a:r>
          </a:p>
          <a:p>
            <a:pPr>
              <a:lnSpc>
                <a:spcPts val="3646"/>
              </a:lnSpc>
            </a:pPr>
            <a:endParaRPr lang="en-US" sz="2133">
              <a:solidFill>
                <a:srgbClr val="000000"/>
              </a:solidFill>
              <a:latin typeface="Times New Roman"/>
              <a:ea typeface="Times New Roman"/>
              <a:cs typeface="Times New Roman"/>
              <a:sym typeface="Times New Roman"/>
            </a:endParaRPr>
          </a:p>
          <a:p>
            <a:pPr>
              <a:lnSpc>
                <a:spcPts val="2917"/>
              </a:lnSpc>
            </a:pPr>
            <a:endParaRPr lang="en-US" sz="2133">
              <a:solidFill>
                <a:srgbClr val="000000"/>
              </a:solidFill>
              <a:latin typeface="Times New Roman"/>
              <a:ea typeface="Times New Roman"/>
              <a:cs typeface="Times New Roman"/>
              <a:sym typeface="Times New Roman"/>
            </a:endParaRPr>
          </a:p>
          <a:p>
            <a:pPr>
              <a:lnSpc>
                <a:spcPts val="2917"/>
              </a:lnSpc>
            </a:pPr>
            <a:endParaRPr lang="en-US" sz="2133">
              <a:solidFill>
                <a:srgbClr val="000000"/>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nSpc>
                  <a:spcPts val="1773"/>
                </a:lnSpc>
              </a:pPr>
              <a:endParaRPr sz="1200"/>
            </a:p>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Freeform 11"/>
          <p:cNvSpPr/>
          <p:nvPr/>
        </p:nvSpPr>
        <p:spPr>
          <a:xfrm>
            <a:off x="840212" y="1567136"/>
            <a:ext cx="5399798" cy="3962102"/>
          </a:xfrm>
          <a:custGeom>
            <a:avLst/>
            <a:gdLst/>
            <a:ahLst/>
            <a:cxnLst/>
            <a:rect l="l" t="t" r="r" b="b"/>
            <a:pathLst>
              <a:path w="8099697" h="5943153">
                <a:moveTo>
                  <a:pt x="0" y="0"/>
                </a:moveTo>
                <a:lnTo>
                  <a:pt x="8099697" y="0"/>
                </a:lnTo>
                <a:lnTo>
                  <a:pt x="8099697" y="5943153"/>
                </a:lnTo>
                <a:lnTo>
                  <a:pt x="0" y="5943153"/>
                </a:lnTo>
                <a:lnTo>
                  <a:pt x="0" y="0"/>
                </a:lnTo>
                <a:close/>
              </a:path>
            </a:pathLst>
          </a:custGeom>
          <a:blipFill>
            <a:blip r:embed="rId2"/>
            <a:stretch>
              <a:fillRect/>
            </a:stretch>
          </a:blipFill>
        </p:spPr>
        <p:txBody>
          <a:bodyPr/>
          <a:lstStyle/>
          <a:p>
            <a:endParaRPr lang="en-US" sz="1200"/>
          </a:p>
        </p:txBody>
      </p:sp>
      <p:sp>
        <p:nvSpPr>
          <p:cNvPr id="12" name="TextBox 12"/>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03</a:t>
            </a:r>
          </a:p>
        </p:txBody>
      </p:sp>
      <p:sp>
        <p:nvSpPr>
          <p:cNvPr id="13" name="TextBox 13"/>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Results:Simulation 1 </a:t>
            </a:r>
          </a:p>
        </p:txBody>
      </p:sp>
      <p:sp>
        <p:nvSpPr>
          <p:cNvPr id="14" name="TextBox 14"/>
          <p:cNvSpPr txBox="1"/>
          <p:nvPr/>
        </p:nvSpPr>
        <p:spPr>
          <a:xfrm>
            <a:off x="6434834" y="1440136"/>
            <a:ext cx="5569078" cy="3507114"/>
          </a:xfrm>
          <a:prstGeom prst="rect">
            <a:avLst/>
          </a:prstGeom>
        </p:spPr>
        <p:txBody>
          <a:bodyPr lIns="0" tIns="0" rIns="0" bIns="0" rtlCol="0" anchor="t">
            <a:spAutoFit/>
          </a:bodyPr>
          <a:lstStyle/>
          <a:p>
            <a:pPr>
              <a:lnSpc>
                <a:spcPts val="3648"/>
              </a:lnSpc>
            </a:pPr>
            <a:r>
              <a:rPr lang="en-US" sz="2338" b="1" dirty="0">
                <a:solidFill>
                  <a:srgbClr val="000000"/>
                </a:solidFill>
                <a:latin typeface="Times New Roman Bold"/>
                <a:ea typeface="Times New Roman Bold"/>
                <a:cs typeface="Times New Roman Bold"/>
                <a:sym typeface="Times New Roman Bold"/>
              </a:rPr>
              <a:t>2. High Convergent Validity</a:t>
            </a:r>
          </a:p>
          <a:p>
            <a:pPr>
              <a:lnSpc>
                <a:spcPts val="3648"/>
              </a:lnSpc>
            </a:pPr>
            <a:r>
              <a:rPr lang="en-US" sz="2338" dirty="0">
                <a:solidFill>
                  <a:srgbClr val="000000"/>
                </a:solidFill>
                <a:latin typeface="Times New Roman"/>
                <a:ea typeface="Times New Roman"/>
                <a:cs typeface="Times New Roman"/>
                <a:sym typeface="Times New Roman"/>
              </a:rPr>
              <a:t> GPT-4 can emulate personality traits effectively, producing results that are similar to human responses.</a:t>
            </a:r>
          </a:p>
          <a:p>
            <a:pPr>
              <a:lnSpc>
                <a:spcPts val="3648"/>
              </a:lnSpc>
            </a:pPr>
            <a:endParaRPr lang="en-US" sz="2338" dirty="0">
              <a:solidFill>
                <a:srgbClr val="000000"/>
              </a:solidFill>
              <a:latin typeface="Times New Roman"/>
              <a:ea typeface="Times New Roman"/>
              <a:cs typeface="Times New Roman"/>
              <a:sym typeface="Times New Roman"/>
            </a:endParaRPr>
          </a:p>
          <a:p>
            <a:pPr>
              <a:lnSpc>
                <a:spcPts val="3232"/>
              </a:lnSpc>
            </a:pPr>
            <a:endParaRPr lang="en-US" sz="2338" dirty="0">
              <a:solidFill>
                <a:srgbClr val="000000"/>
              </a:solidFill>
              <a:latin typeface="Times New Roman"/>
              <a:ea typeface="Times New Roman"/>
              <a:cs typeface="Times New Roman"/>
              <a:sym typeface="Times New Roman"/>
            </a:endParaRPr>
          </a:p>
          <a:p>
            <a:pPr>
              <a:lnSpc>
                <a:spcPts val="3232"/>
              </a:lnSpc>
            </a:pPr>
            <a:endParaRPr lang="en-US" sz="2338" dirty="0">
              <a:solidFill>
                <a:srgbClr val="000000"/>
              </a:solidFill>
              <a:latin typeface="Times New Roman"/>
              <a:ea typeface="Times New Roman"/>
              <a:cs typeface="Times New Roman"/>
              <a:sym typeface="Times New Roman"/>
            </a:endParaRPr>
          </a:p>
          <a:p>
            <a:pPr>
              <a:lnSpc>
                <a:spcPts val="3232"/>
              </a:lnSpc>
            </a:pPr>
            <a:endParaRPr lang="en-US" sz="2338" dirty="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4"/>
          <p:cNvPicPr>
            <a:picLocks noChangeAspect="1"/>
          </p:cNvPicPr>
          <p:nvPr/>
        </p:nvPicPr>
        <p:blipFill>
          <a:blip r:embed="rId2"/>
          <a:stretch>
            <a:fillRect/>
          </a:stretch>
        </p:blipFill>
        <p:spPr>
          <a:xfrm>
            <a:off x="528244" y="2589137"/>
            <a:ext cx="2775857" cy="2080381"/>
          </a:xfrm>
          <a:prstGeom prst="rect">
            <a:avLst/>
          </a:prstGeom>
        </p:spPr>
      </p:pic>
      <p:pic>
        <p:nvPicPr>
          <p:cNvPr id="85" name="Picture 85"/>
          <p:cNvPicPr>
            <a:picLocks noChangeAspect="1"/>
          </p:cNvPicPr>
          <p:nvPr/>
        </p:nvPicPr>
        <p:blipFill>
          <a:blip r:embed="rId3"/>
          <a:stretch>
            <a:fillRect/>
          </a:stretch>
        </p:blipFill>
        <p:spPr>
          <a:xfrm>
            <a:off x="4245429" y="2589137"/>
            <a:ext cx="3568095" cy="2080381"/>
          </a:xfrm>
          <a:prstGeom prst="rect">
            <a:avLst/>
          </a:prstGeom>
        </p:spPr>
      </p:pic>
      <p:pic>
        <p:nvPicPr>
          <p:cNvPr id="86" name="Picture 86"/>
          <p:cNvPicPr>
            <a:picLocks noChangeAspect="1"/>
          </p:cNvPicPr>
          <p:nvPr/>
        </p:nvPicPr>
        <p:blipFill>
          <a:blip r:embed="rId4"/>
          <a:stretch>
            <a:fillRect/>
          </a:stretch>
        </p:blipFill>
        <p:spPr>
          <a:xfrm>
            <a:off x="8817429" y="2292804"/>
            <a:ext cx="2775857" cy="2654905"/>
          </a:xfrm>
          <a:prstGeom prst="rect">
            <a:avLst/>
          </a:prstGeom>
        </p:spPr>
      </p:pic>
      <p:pic>
        <p:nvPicPr>
          <p:cNvPr id="87" name="Picture 87"/>
          <p:cNvPicPr>
            <a:picLocks noChangeAspect="1"/>
          </p:cNvPicPr>
          <p:nvPr/>
        </p:nvPicPr>
        <p:blipFill>
          <a:blip r:embed="rId5"/>
          <a:stretch>
            <a:fillRect/>
          </a:stretch>
        </p:blipFill>
        <p:spPr>
          <a:xfrm>
            <a:off x="3321110" y="3490112"/>
            <a:ext cx="827677" cy="274319"/>
          </a:xfrm>
          <a:prstGeom prst="rect">
            <a:avLst/>
          </a:prstGeom>
        </p:spPr>
      </p:pic>
      <p:sp>
        <p:nvSpPr>
          <p:cNvPr id="2" name="Freeform 87"/>
          <p:cNvSpPr/>
          <p:nvPr/>
        </p:nvSpPr>
        <p:spPr>
          <a:xfrm>
            <a:off x="3315063" y="3484064"/>
            <a:ext cx="839772" cy="286414"/>
          </a:xfrm>
          <a:custGeom>
            <a:avLst/>
            <a:gdLst>
              <a:gd name="connsiteX0" fmla="*/ 6350 w 881761"/>
              <a:gd name="connsiteY0" fmla="*/ 78359 h 300735"/>
              <a:gd name="connsiteX1" fmla="*/ 731393 w 881761"/>
              <a:gd name="connsiteY1" fmla="*/ 78359 h 300735"/>
              <a:gd name="connsiteX2" fmla="*/ 731393 w 881761"/>
              <a:gd name="connsiteY2" fmla="*/ 6350 h 300735"/>
              <a:gd name="connsiteX3" fmla="*/ 875411 w 881761"/>
              <a:gd name="connsiteY3" fmla="*/ 150368 h 300735"/>
              <a:gd name="connsiteX4" fmla="*/ 731393 w 881761"/>
              <a:gd name="connsiteY4" fmla="*/ 294385 h 300735"/>
              <a:gd name="connsiteX5" fmla="*/ 731393 w 881761"/>
              <a:gd name="connsiteY5" fmla="*/ 222377 h 300735"/>
              <a:gd name="connsiteX6" fmla="*/ 6350 w 881761"/>
              <a:gd name="connsiteY6" fmla="*/ 222377 h 300735"/>
              <a:gd name="connsiteX7" fmla="*/ 6350 w 881761"/>
              <a:gd name="connsiteY7" fmla="*/ 78359 h 3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761" h="300735">
                <a:moveTo>
                  <a:pt x="6350" y="78359"/>
                </a:moveTo>
                <a:lnTo>
                  <a:pt x="731393" y="78359"/>
                </a:lnTo>
                <a:lnTo>
                  <a:pt x="731393" y="6350"/>
                </a:lnTo>
                <a:lnTo>
                  <a:pt x="875411" y="150368"/>
                </a:lnTo>
                <a:lnTo>
                  <a:pt x="731393" y="294385"/>
                </a:lnTo>
                <a:lnTo>
                  <a:pt x="731393" y="222377"/>
                </a:lnTo>
                <a:lnTo>
                  <a:pt x="6350" y="222377"/>
                </a:lnTo>
                <a:lnTo>
                  <a:pt x="6350" y="78359"/>
                </a:lnTo>
                <a:close/>
              </a:path>
            </a:pathLst>
          </a:custGeom>
          <a:ln w="20">
            <a:solidFill>
              <a:srgbClr val="446DA9">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pic>
        <p:nvPicPr>
          <p:cNvPr id="89" name="Picture 89"/>
          <p:cNvPicPr>
            <a:picLocks noChangeAspect="1"/>
          </p:cNvPicPr>
          <p:nvPr/>
        </p:nvPicPr>
        <p:blipFill>
          <a:blip r:embed="rId6"/>
          <a:stretch>
            <a:fillRect/>
          </a:stretch>
        </p:blipFill>
        <p:spPr>
          <a:xfrm>
            <a:off x="7900972" y="3490112"/>
            <a:ext cx="827676" cy="274319"/>
          </a:xfrm>
          <a:prstGeom prst="rect">
            <a:avLst/>
          </a:prstGeom>
        </p:spPr>
      </p:pic>
      <p:sp>
        <p:nvSpPr>
          <p:cNvPr id="3" name="Freeform 89"/>
          <p:cNvSpPr/>
          <p:nvPr/>
        </p:nvSpPr>
        <p:spPr>
          <a:xfrm>
            <a:off x="7894925" y="3484064"/>
            <a:ext cx="839771" cy="286414"/>
          </a:xfrm>
          <a:custGeom>
            <a:avLst/>
            <a:gdLst>
              <a:gd name="connsiteX0" fmla="*/ 6350 w 881760"/>
              <a:gd name="connsiteY0" fmla="*/ 78359 h 300735"/>
              <a:gd name="connsiteX1" fmla="*/ 731393 w 881760"/>
              <a:gd name="connsiteY1" fmla="*/ 78359 h 300735"/>
              <a:gd name="connsiteX2" fmla="*/ 731393 w 881760"/>
              <a:gd name="connsiteY2" fmla="*/ 6350 h 300735"/>
              <a:gd name="connsiteX3" fmla="*/ 875410 w 881760"/>
              <a:gd name="connsiteY3" fmla="*/ 150368 h 300735"/>
              <a:gd name="connsiteX4" fmla="*/ 731393 w 881760"/>
              <a:gd name="connsiteY4" fmla="*/ 294385 h 300735"/>
              <a:gd name="connsiteX5" fmla="*/ 731393 w 881760"/>
              <a:gd name="connsiteY5" fmla="*/ 222377 h 300735"/>
              <a:gd name="connsiteX6" fmla="*/ 6350 w 881760"/>
              <a:gd name="connsiteY6" fmla="*/ 222377 h 300735"/>
              <a:gd name="connsiteX7" fmla="*/ 6350 w 881760"/>
              <a:gd name="connsiteY7" fmla="*/ 78359 h 30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760" h="300735">
                <a:moveTo>
                  <a:pt x="6350" y="78359"/>
                </a:moveTo>
                <a:lnTo>
                  <a:pt x="731393" y="78359"/>
                </a:lnTo>
                <a:lnTo>
                  <a:pt x="731393" y="6350"/>
                </a:lnTo>
                <a:lnTo>
                  <a:pt x="875410" y="150368"/>
                </a:lnTo>
                <a:lnTo>
                  <a:pt x="731393" y="294385"/>
                </a:lnTo>
                <a:lnTo>
                  <a:pt x="731393" y="222377"/>
                </a:lnTo>
                <a:lnTo>
                  <a:pt x="6350" y="222377"/>
                </a:lnTo>
                <a:lnTo>
                  <a:pt x="6350" y="78359"/>
                </a:lnTo>
                <a:close/>
              </a:path>
            </a:pathLst>
          </a:custGeom>
          <a:ln w="20">
            <a:solidFill>
              <a:srgbClr val="446DA9">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4"/>
          </a:p>
        </p:txBody>
      </p:sp>
      <p:sp>
        <p:nvSpPr>
          <p:cNvPr id="79" name="TextBox 79"/>
          <p:cNvSpPr txBox="1"/>
          <p:nvPr/>
        </p:nvSpPr>
        <p:spPr>
          <a:xfrm>
            <a:off x="587224" y="299015"/>
            <a:ext cx="11677952" cy="650499"/>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90204"/>
                <a:ea typeface="Arial" panose="020B0604020202090204"/>
              </a:rPr>
              <a:t>The Technological Boom Led by ChatGPT</a:t>
            </a:r>
            <a:endParaRPr lang="en-US" altLang="zh-CN" sz="4000" b="1" spc="790" dirty="0">
              <a:solidFill>
                <a:srgbClr val="323232"/>
              </a:solidFill>
              <a:latin typeface="Times New Roman Bold" panose="02020503050405090304" charset="0"/>
              <a:ea typeface="Arial" panose="020B0604020202090204"/>
              <a:cs typeface="Times New Roman Bold" panose="02020503050405090304" charset="0"/>
            </a:endParaRPr>
          </a:p>
        </p:txBody>
      </p:sp>
      <p:sp>
        <p:nvSpPr>
          <p:cNvPr id="4" name="文本框 3"/>
          <p:cNvSpPr txBox="1"/>
          <p:nvPr/>
        </p:nvSpPr>
        <p:spPr>
          <a:xfrm>
            <a:off x="587224" y="1681995"/>
            <a:ext cx="2728081" cy="954107"/>
          </a:xfrm>
          <a:prstGeom prst="rect">
            <a:avLst/>
          </a:prstGeom>
          <a:no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Command-line interaction</a:t>
            </a:r>
          </a:p>
        </p:txBody>
      </p:sp>
      <p:sp>
        <p:nvSpPr>
          <p:cNvPr id="5" name="文本框 4"/>
          <p:cNvSpPr txBox="1"/>
          <p:nvPr/>
        </p:nvSpPr>
        <p:spPr>
          <a:xfrm>
            <a:off x="4054078" y="1628923"/>
            <a:ext cx="3759446" cy="954107"/>
          </a:xfrm>
          <a:prstGeom prst="rect">
            <a:avLst/>
          </a:prstGeom>
          <a:no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Graphical interface interaction</a:t>
            </a:r>
          </a:p>
        </p:txBody>
      </p:sp>
      <p:sp>
        <p:nvSpPr>
          <p:cNvPr id="6" name="文本框 5"/>
          <p:cNvSpPr txBox="1"/>
          <p:nvPr/>
        </p:nvSpPr>
        <p:spPr>
          <a:xfrm>
            <a:off x="8552297" y="1693569"/>
            <a:ext cx="3544510" cy="523220"/>
          </a:xfrm>
          <a:prstGeom prst="rect">
            <a:avLst/>
          </a:prstGeom>
          <a:no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Language interaction</a:t>
            </a:r>
          </a:p>
        </p:txBody>
      </p:sp>
    </p:spTree>
  </p:cSld>
  <p:clrMapOvr>
    <a:masterClrMapping/>
  </p:clrMapOvr>
  <mc:AlternateContent xmlns:mc="http://schemas.openxmlformats.org/markup-compatibility/2006" xmlns:p14="http://schemas.microsoft.com/office/powerpoint/2010/main">
    <mc:Choice Requires="p14">
      <p:transition spd="slow" p14:dur="2000" advTm="533"/>
    </mc:Choice>
    <mc:Fallback xmlns="">
      <p:transition spd="slow" advTm="53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nSpc>
                  <a:spcPts val="1773"/>
                </a:lnSpc>
              </a:pPr>
              <a:endParaRPr sz="1200"/>
            </a:p>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Freeform 11"/>
          <p:cNvSpPr/>
          <p:nvPr/>
        </p:nvSpPr>
        <p:spPr>
          <a:xfrm>
            <a:off x="1021841" y="1452345"/>
            <a:ext cx="4713153" cy="4112226"/>
          </a:xfrm>
          <a:custGeom>
            <a:avLst/>
            <a:gdLst/>
            <a:ahLst/>
            <a:cxnLst/>
            <a:rect l="l" t="t" r="r" b="b"/>
            <a:pathLst>
              <a:path w="7069730" h="6168339">
                <a:moveTo>
                  <a:pt x="0" y="0"/>
                </a:moveTo>
                <a:lnTo>
                  <a:pt x="7069730" y="0"/>
                </a:lnTo>
                <a:lnTo>
                  <a:pt x="7069730" y="6168339"/>
                </a:lnTo>
                <a:lnTo>
                  <a:pt x="0" y="6168339"/>
                </a:lnTo>
                <a:lnTo>
                  <a:pt x="0" y="0"/>
                </a:lnTo>
                <a:close/>
              </a:path>
            </a:pathLst>
          </a:custGeom>
          <a:blipFill>
            <a:blip r:embed="rId2"/>
            <a:stretch>
              <a:fillRect/>
            </a:stretch>
          </a:blipFill>
        </p:spPr>
        <p:txBody>
          <a:bodyPr/>
          <a:lstStyle/>
          <a:p>
            <a:endParaRPr lang="en-US" sz="1200"/>
          </a:p>
        </p:txBody>
      </p:sp>
      <p:sp>
        <p:nvSpPr>
          <p:cNvPr id="12" name="TextBox 12"/>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03</a:t>
            </a:r>
          </a:p>
        </p:txBody>
      </p:sp>
      <p:sp>
        <p:nvSpPr>
          <p:cNvPr id="13" name="TextBox 13"/>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Results:Simulation 2</a:t>
            </a:r>
          </a:p>
        </p:txBody>
      </p:sp>
      <p:sp>
        <p:nvSpPr>
          <p:cNvPr id="14" name="TextBox 14"/>
          <p:cNvSpPr txBox="1"/>
          <p:nvPr/>
        </p:nvSpPr>
        <p:spPr>
          <a:xfrm>
            <a:off x="6080346" y="1593850"/>
            <a:ext cx="5425854" cy="3007811"/>
          </a:xfrm>
          <a:prstGeom prst="rect">
            <a:avLst/>
          </a:prstGeom>
        </p:spPr>
        <p:txBody>
          <a:bodyPr lIns="0" tIns="0" rIns="0" bIns="0" rtlCol="0" anchor="t">
            <a:spAutoFit/>
          </a:bodyPr>
          <a:lstStyle/>
          <a:p>
            <a:pPr>
              <a:lnSpc>
                <a:spcPts val="3357"/>
              </a:lnSpc>
            </a:pPr>
            <a:r>
              <a:rPr lang="en-US" sz="2152" b="1">
                <a:solidFill>
                  <a:srgbClr val="000000"/>
                </a:solidFill>
                <a:latin typeface="Times New Roman Bold"/>
                <a:ea typeface="Times New Roman Bold"/>
                <a:cs typeface="Times New Roman Bold"/>
                <a:sym typeface="Times New Roman Bold"/>
              </a:rPr>
              <a:t>3. Role-Playing Robustness and Complexity</a:t>
            </a:r>
          </a:p>
          <a:p>
            <a:pPr>
              <a:lnSpc>
                <a:spcPts val="3357"/>
              </a:lnSpc>
            </a:pPr>
            <a:r>
              <a:rPr lang="en-US" sz="2152">
                <a:solidFill>
                  <a:srgbClr val="000000"/>
                </a:solidFill>
                <a:latin typeface="Times New Roman"/>
                <a:ea typeface="Times New Roman"/>
                <a:cs typeface="Times New Roman"/>
                <a:sym typeface="Times New Roman"/>
              </a:rPr>
              <a:t> • The effectiveness of GPT-4’s role-playing </a:t>
            </a:r>
            <a:r>
              <a:rPr lang="en-US" sz="2152" b="1">
                <a:solidFill>
                  <a:srgbClr val="000000"/>
                </a:solidFill>
                <a:latin typeface="Times New Roman Bold"/>
                <a:ea typeface="Times New Roman Bold"/>
                <a:cs typeface="Times New Roman Bold"/>
                <a:sym typeface="Times New Roman Bold"/>
              </a:rPr>
              <a:t>declined with more complex roles</a:t>
            </a:r>
            <a:r>
              <a:rPr lang="en-US" sz="2152">
                <a:solidFill>
                  <a:srgbClr val="000000"/>
                </a:solidFill>
                <a:latin typeface="Times New Roman"/>
                <a:ea typeface="Times New Roman"/>
                <a:cs typeface="Times New Roman"/>
                <a:sym typeface="Times New Roman"/>
              </a:rPr>
              <a:t> (e.g., adding detailed demographic information or nuanced behaviors).</a:t>
            </a:r>
          </a:p>
          <a:p>
            <a:pPr>
              <a:lnSpc>
                <a:spcPts val="3357"/>
              </a:lnSpc>
            </a:pPr>
            <a:endParaRPr lang="en-US" sz="2152">
              <a:solidFill>
                <a:srgbClr val="000000"/>
              </a:solidFill>
              <a:latin typeface="Times New Roman"/>
              <a:ea typeface="Times New Roman"/>
              <a:cs typeface="Times New Roman"/>
              <a:sym typeface="Times New Roman"/>
            </a:endParaRPr>
          </a:p>
          <a:p>
            <a:pPr>
              <a:lnSpc>
                <a:spcPts val="3357"/>
              </a:lnSpc>
            </a:pPr>
            <a:endParaRPr lang="en-US" sz="2152">
              <a:solidFill>
                <a:srgbClr val="000000"/>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08631"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nSpc>
                  <a:spcPts val="1773"/>
                </a:lnSpc>
              </a:pPr>
              <a:endParaRPr sz="1200"/>
            </a:p>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sp>
        <p:nvSpPr>
          <p:cNvPr id="11" name="Freeform 11"/>
          <p:cNvSpPr/>
          <p:nvPr/>
        </p:nvSpPr>
        <p:spPr>
          <a:xfrm>
            <a:off x="840212" y="1567136"/>
            <a:ext cx="5399798" cy="3962102"/>
          </a:xfrm>
          <a:custGeom>
            <a:avLst/>
            <a:gdLst/>
            <a:ahLst/>
            <a:cxnLst/>
            <a:rect l="l" t="t" r="r" b="b"/>
            <a:pathLst>
              <a:path w="8099697" h="5943153">
                <a:moveTo>
                  <a:pt x="0" y="0"/>
                </a:moveTo>
                <a:lnTo>
                  <a:pt x="8099697" y="0"/>
                </a:lnTo>
                <a:lnTo>
                  <a:pt x="8099697" y="5943153"/>
                </a:lnTo>
                <a:lnTo>
                  <a:pt x="0" y="5943153"/>
                </a:lnTo>
                <a:lnTo>
                  <a:pt x="0" y="0"/>
                </a:lnTo>
                <a:close/>
              </a:path>
            </a:pathLst>
          </a:custGeom>
          <a:blipFill>
            <a:blip r:embed="rId2"/>
            <a:stretch>
              <a:fillRect/>
            </a:stretch>
          </a:blipFill>
        </p:spPr>
        <p:txBody>
          <a:bodyPr/>
          <a:lstStyle/>
          <a:p>
            <a:endParaRPr lang="en-US" sz="1200"/>
          </a:p>
        </p:txBody>
      </p:sp>
      <p:sp>
        <p:nvSpPr>
          <p:cNvPr id="12" name="Freeform 12"/>
          <p:cNvSpPr/>
          <p:nvPr/>
        </p:nvSpPr>
        <p:spPr>
          <a:xfrm>
            <a:off x="6102350" y="3288860"/>
            <a:ext cx="937571" cy="1177315"/>
          </a:xfrm>
          <a:custGeom>
            <a:avLst/>
            <a:gdLst/>
            <a:ahLst/>
            <a:cxnLst/>
            <a:rect l="l" t="t" r="r" b="b"/>
            <a:pathLst>
              <a:path w="1406356" h="1765973">
                <a:moveTo>
                  <a:pt x="0" y="0"/>
                </a:moveTo>
                <a:lnTo>
                  <a:pt x="1406356" y="0"/>
                </a:lnTo>
                <a:lnTo>
                  <a:pt x="1406356" y="1765973"/>
                </a:lnTo>
                <a:lnTo>
                  <a:pt x="0" y="1765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3" name="TextBox 13"/>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03</a:t>
            </a:r>
          </a:p>
        </p:txBody>
      </p:sp>
      <p:sp>
        <p:nvSpPr>
          <p:cNvPr id="14" name="TextBox 14"/>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Results:Simulation 2</a:t>
            </a:r>
          </a:p>
        </p:txBody>
      </p:sp>
      <p:sp>
        <p:nvSpPr>
          <p:cNvPr id="15" name="TextBox 15"/>
          <p:cNvSpPr txBox="1"/>
          <p:nvPr/>
        </p:nvSpPr>
        <p:spPr>
          <a:xfrm>
            <a:off x="6378735" y="742913"/>
            <a:ext cx="5675990" cy="2743508"/>
          </a:xfrm>
          <a:prstGeom prst="rect">
            <a:avLst/>
          </a:prstGeom>
        </p:spPr>
        <p:txBody>
          <a:bodyPr lIns="0" tIns="0" rIns="0" bIns="0" rtlCol="0" anchor="t">
            <a:spAutoFit/>
          </a:bodyPr>
          <a:lstStyle/>
          <a:p>
            <a:pPr>
              <a:lnSpc>
                <a:spcPts val="3119"/>
              </a:lnSpc>
            </a:pPr>
            <a:r>
              <a:rPr lang="en-US" sz="1999" b="1">
                <a:solidFill>
                  <a:srgbClr val="000000"/>
                </a:solidFill>
                <a:latin typeface="Times New Roman Bold"/>
                <a:ea typeface="Times New Roman Bold"/>
                <a:cs typeface="Times New Roman Bold"/>
                <a:sym typeface="Times New Roman Bold"/>
              </a:rPr>
              <a:t>4. Impact of Demographic Information</a:t>
            </a:r>
          </a:p>
          <a:p>
            <a:pPr>
              <a:lnSpc>
                <a:spcPts val="3119"/>
              </a:lnSpc>
            </a:pPr>
            <a:r>
              <a:rPr lang="en-US" sz="1999">
                <a:solidFill>
                  <a:srgbClr val="000000"/>
                </a:solidFill>
                <a:latin typeface="Times New Roman"/>
                <a:ea typeface="Times New Roman"/>
                <a:cs typeface="Times New Roman"/>
                <a:sym typeface="Times New Roman"/>
              </a:rPr>
              <a:t> • Including demographics enhanced GPT-4’s ability to </a:t>
            </a:r>
            <a:r>
              <a:rPr lang="en-US" sz="1999" b="1">
                <a:solidFill>
                  <a:srgbClr val="000000"/>
                </a:solidFill>
                <a:latin typeface="Times New Roman Bold"/>
                <a:ea typeface="Times New Roman Bold"/>
                <a:cs typeface="Times New Roman Bold"/>
                <a:sym typeface="Times New Roman Bold"/>
              </a:rPr>
              <a:t>predict external variables</a:t>
            </a:r>
            <a:r>
              <a:rPr lang="en-US" sz="1999">
                <a:solidFill>
                  <a:srgbClr val="000000"/>
                </a:solidFill>
                <a:latin typeface="Times New Roman"/>
                <a:ea typeface="Times New Roman"/>
                <a:cs typeface="Times New Roman"/>
                <a:sym typeface="Times New Roman"/>
              </a:rPr>
              <a:t> like general health, job involvement, or life quality.</a:t>
            </a:r>
          </a:p>
          <a:p>
            <a:pPr>
              <a:lnSpc>
                <a:spcPts val="3119"/>
              </a:lnSpc>
            </a:pPr>
            <a:endParaRPr lang="en-US" sz="1999">
              <a:solidFill>
                <a:srgbClr val="000000"/>
              </a:solidFill>
              <a:latin typeface="Times New Roman"/>
              <a:ea typeface="Times New Roman"/>
              <a:cs typeface="Times New Roman"/>
              <a:sym typeface="Times New Roman"/>
            </a:endParaRPr>
          </a:p>
          <a:p>
            <a:pPr>
              <a:lnSpc>
                <a:spcPts val="3119"/>
              </a:lnSpc>
            </a:pPr>
            <a:endParaRPr lang="en-US" sz="1999">
              <a:solidFill>
                <a:srgbClr val="000000"/>
              </a:solidFill>
              <a:latin typeface="Times New Roman"/>
              <a:ea typeface="Times New Roman"/>
              <a:cs typeface="Times New Roman"/>
              <a:sym typeface="Times New Roman"/>
            </a:endParaRPr>
          </a:p>
          <a:p>
            <a:pPr>
              <a:lnSpc>
                <a:spcPts val="3119"/>
              </a:lnSpc>
            </a:pPr>
            <a:endParaRPr lang="en-US" sz="1999">
              <a:solidFill>
                <a:srgbClr val="000000"/>
              </a:solidFill>
              <a:latin typeface="Times New Roman"/>
              <a:ea typeface="Times New Roman"/>
              <a:cs typeface="Times New Roman"/>
              <a:sym typeface="Times New Roman"/>
            </a:endParaRPr>
          </a:p>
        </p:txBody>
      </p:sp>
      <p:sp>
        <p:nvSpPr>
          <p:cNvPr id="16" name="TextBox 16"/>
          <p:cNvSpPr txBox="1"/>
          <p:nvPr/>
        </p:nvSpPr>
        <p:spPr>
          <a:xfrm>
            <a:off x="6909111" y="2392541"/>
            <a:ext cx="5015344" cy="3241272"/>
          </a:xfrm>
          <a:prstGeom prst="rect">
            <a:avLst/>
          </a:prstGeom>
        </p:spPr>
        <p:txBody>
          <a:bodyPr lIns="0" tIns="0" rIns="0" bIns="0" rtlCol="0" anchor="t">
            <a:spAutoFit/>
          </a:bodyPr>
          <a:lstStyle/>
          <a:p>
            <a:pPr>
              <a:lnSpc>
                <a:spcPts val="3163"/>
              </a:lnSpc>
            </a:pPr>
            <a:endParaRPr sz="1200" dirty="0"/>
          </a:p>
          <a:p>
            <a:pPr>
              <a:lnSpc>
                <a:spcPts val="3163"/>
              </a:lnSpc>
            </a:pPr>
            <a:endParaRPr sz="1200" dirty="0"/>
          </a:p>
          <a:p>
            <a:pPr>
              <a:lnSpc>
                <a:spcPts val="3163"/>
              </a:lnSpc>
            </a:pPr>
            <a:r>
              <a:rPr lang="en-US" sz="2028" dirty="0">
                <a:solidFill>
                  <a:srgbClr val="000000"/>
                </a:solidFill>
                <a:latin typeface="Times New Roman"/>
                <a:ea typeface="Times New Roman"/>
                <a:cs typeface="Times New Roman"/>
                <a:sym typeface="Times New Roman"/>
              </a:rPr>
              <a:t>Adding demographic details can make the emulated personality responses </a:t>
            </a:r>
            <a:r>
              <a:rPr lang="en-US" sz="2028" b="1" dirty="0">
                <a:solidFill>
                  <a:srgbClr val="000000"/>
                </a:solidFill>
                <a:latin typeface="Times New Roman Bold"/>
                <a:ea typeface="Times New Roman Bold"/>
                <a:cs typeface="Times New Roman Bold"/>
                <a:sym typeface="Times New Roman Bold"/>
              </a:rPr>
              <a:t>less similar to</a:t>
            </a:r>
            <a:r>
              <a:rPr lang="en-US" sz="2028" dirty="0">
                <a:solidFill>
                  <a:srgbClr val="000000"/>
                </a:solidFill>
                <a:latin typeface="Times New Roman"/>
                <a:ea typeface="Times New Roman"/>
                <a:cs typeface="Times New Roman"/>
                <a:sym typeface="Times New Roman"/>
              </a:rPr>
              <a:t> the original human scores, but makes the emulations </a:t>
            </a:r>
            <a:r>
              <a:rPr lang="en-US" sz="2028" b="1" dirty="0">
                <a:solidFill>
                  <a:srgbClr val="000000"/>
                </a:solidFill>
                <a:latin typeface="Times New Roman Bold"/>
                <a:ea typeface="Times New Roman Bold"/>
                <a:cs typeface="Times New Roman Bold"/>
                <a:sym typeface="Times New Roman Bold"/>
              </a:rPr>
              <a:t>better predictors</a:t>
            </a:r>
            <a:r>
              <a:rPr lang="en-US" sz="2028" dirty="0">
                <a:solidFill>
                  <a:srgbClr val="000000"/>
                </a:solidFill>
                <a:latin typeface="Times New Roman"/>
                <a:ea typeface="Times New Roman"/>
                <a:cs typeface="Times New Roman"/>
                <a:sym typeface="Times New Roman"/>
              </a:rPr>
              <a:t> of external real-world behaviors or outcomes.</a:t>
            </a:r>
          </a:p>
          <a:p>
            <a:pPr>
              <a:lnSpc>
                <a:spcPts val="3163"/>
              </a:lnSpc>
            </a:pPr>
            <a:endParaRPr lang="en-US" sz="2028"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grpSp>
        <p:nvGrpSpPr>
          <p:cNvPr id="11" name="Group 11"/>
          <p:cNvGrpSpPr/>
          <p:nvPr/>
        </p:nvGrpSpPr>
        <p:grpSpPr>
          <a:xfrm>
            <a:off x="1528404" y="2392007"/>
            <a:ext cx="1032034" cy="1032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9D6"/>
            </a:solidFill>
          </p:spPr>
          <p:txBody>
            <a:bodyPr/>
            <a:lstStyle/>
            <a:p>
              <a:endParaRPr lang="en-US" sz="1200"/>
            </a:p>
          </p:txBody>
        </p:sp>
        <p:sp>
          <p:nvSpPr>
            <p:cNvPr id="13" name="TextBox 13"/>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grpSp>
        <p:nvGrpSpPr>
          <p:cNvPr id="14" name="Group 14"/>
          <p:cNvGrpSpPr/>
          <p:nvPr/>
        </p:nvGrpSpPr>
        <p:grpSpPr>
          <a:xfrm>
            <a:off x="1573752" y="4385367"/>
            <a:ext cx="1032034" cy="10320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9A0"/>
            </a:solidFill>
          </p:spPr>
          <p:txBody>
            <a:bodyPr/>
            <a:lstStyle/>
            <a:p>
              <a:endParaRPr lang="en-US" sz="1200"/>
            </a:p>
          </p:txBody>
        </p:sp>
        <p:sp>
          <p:nvSpPr>
            <p:cNvPr id="16" name="TextBox 16"/>
            <p:cNvSpPr txBox="1"/>
            <p:nvPr/>
          </p:nvSpPr>
          <p:spPr>
            <a:xfrm>
              <a:off x="76200" y="28575"/>
              <a:ext cx="660400" cy="708025"/>
            </a:xfrm>
            <a:prstGeom prst="rect">
              <a:avLst/>
            </a:prstGeom>
          </p:spPr>
          <p:txBody>
            <a:bodyPr lIns="33867" tIns="33867" rIns="33867" bIns="33867" rtlCol="0" anchor="ctr"/>
            <a:lstStyle/>
            <a:p>
              <a:pPr algn="ctr">
                <a:lnSpc>
                  <a:spcPts val="1600"/>
                </a:lnSpc>
              </a:pPr>
              <a:endParaRPr sz="1200"/>
            </a:p>
          </p:txBody>
        </p:sp>
      </p:grpSp>
      <p:sp>
        <p:nvSpPr>
          <p:cNvPr id="17" name="Freeform 17"/>
          <p:cNvSpPr/>
          <p:nvPr/>
        </p:nvSpPr>
        <p:spPr>
          <a:xfrm>
            <a:off x="1828469" y="4712772"/>
            <a:ext cx="522600" cy="377222"/>
          </a:xfrm>
          <a:custGeom>
            <a:avLst/>
            <a:gdLst/>
            <a:ahLst/>
            <a:cxnLst/>
            <a:rect l="l" t="t" r="r" b="b"/>
            <a:pathLst>
              <a:path w="783900" h="565833">
                <a:moveTo>
                  <a:pt x="0" y="0"/>
                </a:moveTo>
                <a:lnTo>
                  <a:pt x="783900" y="0"/>
                </a:lnTo>
                <a:lnTo>
                  <a:pt x="783900" y="565834"/>
                </a:lnTo>
                <a:lnTo>
                  <a:pt x="0" y="5658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8" name="Freeform 18"/>
          <p:cNvSpPr/>
          <p:nvPr/>
        </p:nvSpPr>
        <p:spPr>
          <a:xfrm>
            <a:off x="1789010" y="2648364"/>
            <a:ext cx="510823" cy="519321"/>
          </a:xfrm>
          <a:custGeom>
            <a:avLst/>
            <a:gdLst/>
            <a:ahLst/>
            <a:cxnLst/>
            <a:rect l="l" t="t" r="r" b="b"/>
            <a:pathLst>
              <a:path w="766234" h="778981">
                <a:moveTo>
                  <a:pt x="0" y="0"/>
                </a:moveTo>
                <a:lnTo>
                  <a:pt x="766233" y="0"/>
                </a:lnTo>
                <a:lnTo>
                  <a:pt x="766233" y="778980"/>
                </a:lnTo>
                <a:lnTo>
                  <a:pt x="0" y="778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9" name="Freeform 19"/>
          <p:cNvSpPr/>
          <p:nvPr/>
        </p:nvSpPr>
        <p:spPr>
          <a:xfrm>
            <a:off x="8321831" y="193676"/>
            <a:ext cx="3682080" cy="2061965"/>
          </a:xfrm>
          <a:custGeom>
            <a:avLst/>
            <a:gdLst/>
            <a:ahLst/>
            <a:cxnLst/>
            <a:rect l="l" t="t" r="r" b="b"/>
            <a:pathLst>
              <a:path w="5523120" h="3092947">
                <a:moveTo>
                  <a:pt x="0" y="0"/>
                </a:moveTo>
                <a:lnTo>
                  <a:pt x="5523121" y="0"/>
                </a:lnTo>
                <a:lnTo>
                  <a:pt x="5523121" y="3092948"/>
                </a:lnTo>
                <a:lnTo>
                  <a:pt x="0" y="3092948"/>
                </a:lnTo>
                <a:lnTo>
                  <a:pt x="0" y="0"/>
                </a:lnTo>
                <a:close/>
              </a:path>
            </a:pathLst>
          </a:custGeom>
          <a:blipFill>
            <a:blip r:embed="rId6"/>
            <a:stretch>
              <a:fillRect/>
            </a:stretch>
          </a:blipFill>
        </p:spPr>
        <p:txBody>
          <a:bodyPr/>
          <a:lstStyle/>
          <a:p>
            <a:endParaRPr lang="en-US" sz="1200"/>
          </a:p>
        </p:txBody>
      </p:sp>
      <p:sp>
        <p:nvSpPr>
          <p:cNvPr id="20" name="TextBox 20"/>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04</a:t>
            </a:r>
          </a:p>
        </p:txBody>
      </p:sp>
      <p:sp>
        <p:nvSpPr>
          <p:cNvPr id="21" name="TextBox 21"/>
          <p:cNvSpPr txBox="1"/>
          <p:nvPr/>
        </p:nvSpPr>
        <p:spPr>
          <a:xfrm>
            <a:off x="1573752" y="525425"/>
            <a:ext cx="4528598" cy="512961"/>
          </a:xfrm>
          <a:prstGeom prst="rect">
            <a:avLst/>
          </a:prstGeom>
        </p:spPr>
        <p:txBody>
          <a:bodyPr lIns="0" tIns="0" rIns="0" bIns="0" rtlCol="0" anchor="t">
            <a:spAutoFit/>
          </a:bodyPr>
          <a:lstStyle/>
          <a:p>
            <a:pPr>
              <a:lnSpc>
                <a:spcPts val="4000"/>
              </a:lnSpc>
              <a:spcBef>
                <a:spcPct val="0"/>
              </a:spcBef>
            </a:pPr>
            <a:r>
              <a:rPr lang="en-US" sz="3334" b="1">
                <a:solidFill>
                  <a:srgbClr val="100F0D"/>
                </a:solidFill>
                <a:latin typeface="Times New Roman Ultra-Bold"/>
                <a:ea typeface="Times New Roman Ultra-Bold"/>
                <a:cs typeface="Times New Roman Ultra-Bold"/>
                <a:sym typeface="Times New Roman Ultra-Bold"/>
              </a:rPr>
              <a:t>Discussion</a:t>
            </a:r>
          </a:p>
        </p:txBody>
      </p:sp>
      <p:sp>
        <p:nvSpPr>
          <p:cNvPr id="22" name="TextBox 22"/>
          <p:cNvSpPr txBox="1"/>
          <p:nvPr/>
        </p:nvSpPr>
        <p:spPr>
          <a:xfrm>
            <a:off x="2717323" y="2345944"/>
            <a:ext cx="9093196" cy="2011384"/>
          </a:xfrm>
          <a:prstGeom prst="rect">
            <a:avLst/>
          </a:prstGeom>
        </p:spPr>
        <p:txBody>
          <a:bodyPr lIns="0" tIns="0" rIns="0" bIns="0" rtlCol="0" anchor="t">
            <a:spAutoFit/>
          </a:bodyPr>
          <a:lstStyle/>
          <a:p>
            <a:pPr>
              <a:lnSpc>
                <a:spcPts val="3224"/>
              </a:lnSpc>
            </a:pPr>
            <a:r>
              <a:rPr lang="en-US" sz="2067" b="1">
                <a:solidFill>
                  <a:srgbClr val="1E1E1E"/>
                </a:solidFill>
                <a:latin typeface="Times New Roman Bold"/>
                <a:ea typeface="Times New Roman Bold"/>
                <a:cs typeface="Times New Roman Bold"/>
                <a:sym typeface="Times New Roman Bold"/>
              </a:rPr>
              <a:t>Advancing Protocols for LLM Use in Psychology:</a:t>
            </a:r>
          </a:p>
          <a:p>
            <a:pPr marL="446218" lvl="1" indent="-223109">
              <a:lnSpc>
                <a:spcPts val="3224"/>
              </a:lnSpc>
              <a:buFont typeface="Arial"/>
              <a:buChar char="•"/>
            </a:pPr>
            <a:r>
              <a:rPr lang="en-US" sz="2067">
                <a:solidFill>
                  <a:srgbClr val="1E1E1E"/>
                </a:solidFill>
                <a:latin typeface="Times New Roman"/>
                <a:ea typeface="Times New Roman"/>
                <a:cs typeface="Times New Roman"/>
                <a:sym typeface="Times New Roman"/>
              </a:rPr>
              <a:t>The study provides a framework for how to evaluate and use LLMs in psychological research (methodology and standards).</a:t>
            </a:r>
          </a:p>
          <a:p>
            <a:pPr>
              <a:lnSpc>
                <a:spcPts val="3224"/>
              </a:lnSpc>
            </a:pPr>
            <a:endParaRPr lang="en-US" sz="2067">
              <a:solidFill>
                <a:srgbClr val="1E1E1E"/>
              </a:solidFill>
              <a:latin typeface="Times New Roman"/>
              <a:ea typeface="Times New Roman"/>
              <a:cs typeface="Times New Roman"/>
              <a:sym typeface="Times New Roman"/>
            </a:endParaRPr>
          </a:p>
          <a:p>
            <a:pPr>
              <a:lnSpc>
                <a:spcPts val="3224"/>
              </a:lnSpc>
            </a:pPr>
            <a:endParaRPr lang="en-US" sz="2067">
              <a:solidFill>
                <a:srgbClr val="1E1E1E"/>
              </a:solidFill>
              <a:latin typeface="Times New Roman"/>
              <a:ea typeface="Times New Roman"/>
              <a:cs typeface="Times New Roman"/>
              <a:sym typeface="Times New Roman"/>
            </a:endParaRPr>
          </a:p>
        </p:txBody>
      </p:sp>
      <p:sp>
        <p:nvSpPr>
          <p:cNvPr id="23" name="TextBox 23"/>
          <p:cNvSpPr txBox="1"/>
          <p:nvPr/>
        </p:nvSpPr>
        <p:spPr>
          <a:xfrm>
            <a:off x="1528404" y="1169791"/>
            <a:ext cx="7296375" cy="1025922"/>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Contributions of the Study:</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sp>
        <p:nvSpPr>
          <p:cNvPr id="24" name="TextBox 24"/>
          <p:cNvSpPr txBox="1"/>
          <p:nvPr/>
        </p:nvSpPr>
        <p:spPr>
          <a:xfrm>
            <a:off x="2806581" y="4271067"/>
            <a:ext cx="8595484" cy="3242491"/>
          </a:xfrm>
          <a:prstGeom prst="rect">
            <a:avLst/>
          </a:prstGeom>
        </p:spPr>
        <p:txBody>
          <a:bodyPr lIns="0" tIns="0" rIns="0" bIns="0" rtlCol="0" anchor="t">
            <a:spAutoFit/>
          </a:bodyPr>
          <a:lstStyle/>
          <a:p>
            <a:pPr>
              <a:lnSpc>
                <a:spcPts val="3224"/>
              </a:lnSpc>
            </a:pPr>
            <a:r>
              <a:rPr lang="en-US" sz="2067" b="1">
                <a:solidFill>
                  <a:srgbClr val="1E1E1E"/>
                </a:solidFill>
                <a:latin typeface="Times New Roman Bold"/>
                <a:ea typeface="Times New Roman Bold"/>
                <a:cs typeface="Times New Roman Bold"/>
                <a:sym typeface="Times New Roman Bold"/>
              </a:rPr>
              <a:t>Evidence for LLMs in Social Science Research:</a:t>
            </a:r>
          </a:p>
          <a:p>
            <a:pPr marL="446218" lvl="1" indent="-223109">
              <a:lnSpc>
                <a:spcPts val="3224"/>
              </a:lnSpc>
              <a:buFont typeface="Arial"/>
              <a:buChar char="•"/>
            </a:pPr>
            <a:r>
              <a:rPr lang="en-US" sz="2067">
                <a:solidFill>
                  <a:srgbClr val="1E1E1E"/>
                </a:solidFill>
                <a:latin typeface="Times New Roman"/>
                <a:ea typeface="Times New Roman"/>
                <a:cs typeface="Times New Roman"/>
                <a:sym typeface="Times New Roman"/>
              </a:rPr>
              <a:t>LLMs can help explore scenarios that are difficult to study with humans, such as extreme group dynamics or  hypothetical situations.</a:t>
            </a:r>
          </a:p>
          <a:p>
            <a:pPr>
              <a:lnSpc>
                <a:spcPts val="3224"/>
              </a:lnSpc>
            </a:pPr>
            <a:endParaRPr lang="en-US" sz="2067">
              <a:solidFill>
                <a:srgbClr val="1E1E1E"/>
              </a:solidFill>
              <a:latin typeface="Times New Roman"/>
              <a:ea typeface="Times New Roman"/>
              <a:cs typeface="Times New Roman"/>
              <a:sym typeface="Times New Roman"/>
            </a:endParaRPr>
          </a:p>
          <a:p>
            <a:pPr>
              <a:lnSpc>
                <a:spcPts val="3224"/>
              </a:lnSpc>
            </a:pPr>
            <a:endParaRPr lang="en-US" sz="2067">
              <a:solidFill>
                <a:srgbClr val="1E1E1E"/>
              </a:solidFill>
              <a:latin typeface="Times New Roman"/>
              <a:ea typeface="Times New Roman"/>
              <a:cs typeface="Times New Roman"/>
              <a:sym typeface="Times New Roman"/>
            </a:endParaRPr>
          </a:p>
          <a:p>
            <a:pPr>
              <a:lnSpc>
                <a:spcPts val="3224"/>
              </a:lnSpc>
            </a:pPr>
            <a:endParaRPr lang="en-US" sz="2067">
              <a:solidFill>
                <a:srgbClr val="1E1E1E"/>
              </a:solidFill>
              <a:latin typeface="Times New Roman"/>
              <a:ea typeface="Times New Roman"/>
              <a:cs typeface="Times New Roman"/>
              <a:sym typeface="Times New Roman"/>
            </a:endParaRPr>
          </a:p>
          <a:p>
            <a:pPr>
              <a:lnSpc>
                <a:spcPts val="3224"/>
              </a:lnSpc>
            </a:pPr>
            <a:endParaRPr lang="en-US" sz="2067">
              <a:solidFill>
                <a:srgbClr val="1E1E1E"/>
              </a:solidFill>
              <a:latin typeface="Times New Roman"/>
              <a:ea typeface="Times New Roman"/>
              <a:cs typeface="Times New Roman"/>
              <a:sym typeface="Times New Roman"/>
            </a:endParaRPr>
          </a:p>
          <a:p>
            <a:pPr>
              <a:lnSpc>
                <a:spcPts val="3224"/>
              </a:lnSpc>
            </a:pPr>
            <a:endParaRPr lang="en-US" sz="2067">
              <a:solidFill>
                <a:srgbClr val="1E1E1E"/>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387351"/>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grpSp>
        <p:nvGrpSpPr>
          <p:cNvPr id="11" name="Group 11"/>
          <p:cNvGrpSpPr/>
          <p:nvPr/>
        </p:nvGrpSpPr>
        <p:grpSpPr>
          <a:xfrm>
            <a:off x="515380" y="2068576"/>
            <a:ext cx="5580620" cy="3548361"/>
            <a:chOff x="0" y="0"/>
            <a:chExt cx="11161240" cy="7096721"/>
          </a:xfrm>
        </p:grpSpPr>
        <p:pic>
          <p:nvPicPr>
            <p:cNvPr id="12" name="Picture 12"/>
            <p:cNvPicPr>
              <a:picLocks noChangeAspect="1"/>
            </p:cNvPicPr>
            <p:nvPr/>
          </p:nvPicPr>
          <p:blipFill>
            <a:blip r:embed="rId2"/>
            <a:srcRect l="4989" r="4989"/>
            <a:stretch>
              <a:fillRect/>
            </a:stretch>
          </p:blipFill>
          <p:spPr>
            <a:xfrm>
              <a:off x="0" y="0"/>
              <a:ext cx="11161240" cy="7096721"/>
            </a:xfrm>
            <a:prstGeom prst="rect">
              <a:avLst/>
            </a:prstGeom>
          </p:spPr>
        </p:pic>
      </p:grpSp>
      <p:sp>
        <p:nvSpPr>
          <p:cNvPr id="13" name="TextBox 13"/>
          <p:cNvSpPr txBox="1"/>
          <p:nvPr/>
        </p:nvSpPr>
        <p:spPr>
          <a:xfrm>
            <a:off x="1573753" y="1135063"/>
            <a:ext cx="7389075" cy="1025922"/>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Challenges and Limitations:</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grpSp>
        <p:nvGrpSpPr>
          <p:cNvPr id="14" name="Group 14"/>
          <p:cNvGrpSpPr/>
          <p:nvPr/>
        </p:nvGrpSpPr>
        <p:grpSpPr>
          <a:xfrm>
            <a:off x="5919792" y="2036513"/>
            <a:ext cx="6017823" cy="3580423"/>
            <a:chOff x="0" y="0"/>
            <a:chExt cx="2377412" cy="1414488"/>
          </a:xfrm>
        </p:grpSpPr>
        <p:sp>
          <p:nvSpPr>
            <p:cNvPr id="15" name="Freeform 15"/>
            <p:cNvSpPr/>
            <p:nvPr/>
          </p:nvSpPr>
          <p:spPr>
            <a:xfrm>
              <a:off x="0" y="0"/>
              <a:ext cx="2377412" cy="1414488"/>
            </a:xfrm>
            <a:custGeom>
              <a:avLst/>
              <a:gdLst/>
              <a:ahLst/>
              <a:cxnLst/>
              <a:rect l="l" t="t" r="r" b="b"/>
              <a:pathLst>
                <a:path w="2377412" h="1414488">
                  <a:moveTo>
                    <a:pt x="0" y="0"/>
                  </a:moveTo>
                  <a:lnTo>
                    <a:pt x="2377412" y="0"/>
                  </a:lnTo>
                  <a:lnTo>
                    <a:pt x="2377412" y="1414488"/>
                  </a:lnTo>
                  <a:lnTo>
                    <a:pt x="0" y="1414488"/>
                  </a:lnTo>
                  <a:close/>
                </a:path>
              </a:pathLst>
            </a:custGeom>
            <a:solidFill>
              <a:srgbClr val="7399D6"/>
            </a:solidFill>
          </p:spPr>
          <p:txBody>
            <a:bodyPr/>
            <a:lstStyle/>
            <a:p>
              <a:endParaRPr lang="en-US" sz="1200"/>
            </a:p>
          </p:txBody>
        </p:sp>
        <p:sp>
          <p:nvSpPr>
            <p:cNvPr id="16" name="TextBox 16"/>
            <p:cNvSpPr txBox="1"/>
            <p:nvPr/>
          </p:nvSpPr>
          <p:spPr>
            <a:xfrm>
              <a:off x="0" y="-57150"/>
              <a:ext cx="2377412" cy="1471638"/>
            </a:xfrm>
            <a:prstGeom prst="rect">
              <a:avLst/>
            </a:prstGeom>
          </p:spPr>
          <p:txBody>
            <a:bodyPr lIns="33867" tIns="33867" rIns="33867" bIns="33867" rtlCol="0" anchor="ctr"/>
            <a:lstStyle/>
            <a:p>
              <a:pPr algn="ctr">
                <a:lnSpc>
                  <a:spcPts val="1773"/>
                </a:lnSpc>
                <a:spcBef>
                  <a:spcPct val="0"/>
                </a:spcBef>
              </a:pPr>
              <a:endParaRPr sz="1200"/>
            </a:p>
          </p:txBody>
        </p:sp>
      </p:grpSp>
      <p:sp>
        <p:nvSpPr>
          <p:cNvPr id="17" name="TextBox 17"/>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04</a:t>
            </a:r>
          </a:p>
        </p:txBody>
      </p:sp>
      <p:sp>
        <p:nvSpPr>
          <p:cNvPr id="18" name="TextBox 18"/>
          <p:cNvSpPr txBox="1"/>
          <p:nvPr/>
        </p:nvSpPr>
        <p:spPr>
          <a:xfrm>
            <a:off x="6102350" y="2007131"/>
            <a:ext cx="5835265" cy="3614387"/>
          </a:xfrm>
          <a:prstGeom prst="rect">
            <a:avLst/>
          </a:prstGeom>
        </p:spPr>
        <p:txBody>
          <a:bodyPr lIns="0" tIns="0" rIns="0" bIns="0" rtlCol="0" anchor="t">
            <a:spAutoFit/>
          </a:bodyPr>
          <a:lstStyle/>
          <a:p>
            <a:pPr algn="ctr">
              <a:lnSpc>
                <a:spcPts val="4198"/>
              </a:lnSpc>
            </a:pPr>
            <a:r>
              <a:rPr lang="en-US" sz="2499" b="1" dirty="0">
                <a:solidFill>
                  <a:srgbClr val="FFFFFF"/>
                </a:solidFill>
                <a:latin typeface="Times New Roman Bold"/>
                <a:ea typeface="Times New Roman Bold"/>
                <a:cs typeface="Times New Roman Bold"/>
                <a:sym typeface="Times New Roman Bold"/>
              </a:rPr>
              <a:t>Influence of demographic factors: </a:t>
            </a:r>
          </a:p>
          <a:p>
            <a:pPr>
              <a:lnSpc>
                <a:spcPts val="4198"/>
              </a:lnSpc>
            </a:pPr>
            <a:r>
              <a:rPr lang="en-US" sz="2499" b="1" dirty="0">
                <a:solidFill>
                  <a:srgbClr val="FFFFFF"/>
                </a:solidFill>
                <a:latin typeface="Times New Roman Bold"/>
                <a:ea typeface="Times New Roman Bold"/>
                <a:cs typeface="Times New Roman Bold"/>
                <a:sym typeface="Times New Roman Bold"/>
              </a:rPr>
              <a:t>	The interplay between demographic data and personality traits needs to be better understood by LLM to optimize both predictive and convergent validity.</a:t>
            </a:r>
          </a:p>
          <a:p>
            <a:pPr>
              <a:lnSpc>
                <a:spcPts val="4198"/>
              </a:lnSpc>
            </a:pPr>
            <a:endParaRPr lang="en-US" sz="2499" b="1" dirty="0">
              <a:solidFill>
                <a:srgbClr val="FFFFFF"/>
              </a:solidFill>
              <a:latin typeface="Times New Roman Bold"/>
              <a:ea typeface="Times New Roman Bold"/>
              <a:cs typeface="Times New Roman Bold"/>
              <a:sym typeface="Times New Roman Bold"/>
            </a:endParaRPr>
          </a:p>
          <a:p>
            <a:pPr>
              <a:lnSpc>
                <a:spcPts val="3119"/>
              </a:lnSpc>
            </a:pPr>
            <a:endParaRPr lang="en-US" sz="2499" b="1" dirty="0">
              <a:solidFill>
                <a:srgbClr val="FFFFFF"/>
              </a:solidFill>
              <a:latin typeface="Times New Roman Bold"/>
              <a:ea typeface="Times New Roman Bold"/>
              <a:cs typeface="Times New Roman Bold"/>
              <a:sym typeface="Times New Roman Bold"/>
            </a:endParaRPr>
          </a:p>
        </p:txBody>
      </p:sp>
      <p:sp>
        <p:nvSpPr>
          <p:cNvPr id="19" name="TextBox 19"/>
          <p:cNvSpPr txBox="1"/>
          <p:nvPr/>
        </p:nvSpPr>
        <p:spPr>
          <a:xfrm>
            <a:off x="1573752" y="525425"/>
            <a:ext cx="4528598" cy="1025922"/>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Conclusion</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34290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5E3D9"/>
            </a:solidFill>
          </p:spPr>
          <p:txBody>
            <a:bodyPr/>
            <a:lstStyle/>
            <a:p>
              <a:endParaRPr lang="en-US" sz="1200"/>
            </a:p>
          </p:txBody>
        </p:sp>
        <p:sp>
          <p:nvSpPr>
            <p:cNvPr id="4" name="TextBox 4"/>
            <p:cNvSpPr txBox="1"/>
            <p:nvPr/>
          </p:nvSpPr>
          <p:spPr>
            <a:xfrm>
              <a:off x="0" y="-57150"/>
              <a:ext cx="4816593" cy="1411817"/>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88088" y="193676"/>
            <a:ext cx="11815824" cy="6470649"/>
            <a:chOff x="0" y="0"/>
            <a:chExt cx="4667980" cy="2556306"/>
          </a:xfrm>
        </p:grpSpPr>
        <p:sp>
          <p:nvSpPr>
            <p:cNvPr id="6" name="Freeform 6"/>
            <p:cNvSpPr/>
            <p:nvPr/>
          </p:nvSpPr>
          <p:spPr>
            <a:xfrm>
              <a:off x="0" y="0"/>
              <a:ext cx="4667980" cy="2556306"/>
            </a:xfrm>
            <a:custGeom>
              <a:avLst/>
              <a:gdLst/>
              <a:ahLst/>
              <a:cxnLst/>
              <a:rect l="l" t="t" r="r" b="b"/>
              <a:pathLst>
                <a:path w="4667980" h="2556306">
                  <a:moveTo>
                    <a:pt x="0" y="0"/>
                  </a:moveTo>
                  <a:lnTo>
                    <a:pt x="4667980" y="0"/>
                  </a:lnTo>
                  <a:lnTo>
                    <a:pt x="4667980" y="2556306"/>
                  </a:lnTo>
                  <a:lnTo>
                    <a:pt x="0" y="2556306"/>
                  </a:lnTo>
                  <a:close/>
                </a:path>
              </a:pathLst>
            </a:custGeom>
            <a:solidFill>
              <a:srgbClr val="FFFFFF"/>
            </a:solidFill>
          </p:spPr>
          <p:txBody>
            <a:bodyPr/>
            <a:lstStyle/>
            <a:p>
              <a:endParaRPr lang="en-US" sz="1200"/>
            </a:p>
          </p:txBody>
        </p:sp>
        <p:sp>
          <p:nvSpPr>
            <p:cNvPr id="7" name="TextBox 7"/>
            <p:cNvSpPr txBox="1"/>
            <p:nvPr/>
          </p:nvSpPr>
          <p:spPr>
            <a:xfrm>
              <a:off x="0" y="-57150"/>
              <a:ext cx="4667980" cy="2613456"/>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725811" y="582575"/>
            <a:ext cx="592060" cy="59206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399D6"/>
            </a:solidFill>
          </p:spPr>
          <p:txBody>
            <a:bodyPr/>
            <a:lstStyle/>
            <a:p>
              <a:endParaRPr lang="en-US" sz="1200"/>
            </a:p>
          </p:txBody>
        </p:sp>
        <p:sp>
          <p:nvSpPr>
            <p:cNvPr id="10" name="TextBox 10"/>
            <p:cNvSpPr txBox="1"/>
            <p:nvPr/>
          </p:nvSpPr>
          <p:spPr>
            <a:xfrm>
              <a:off x="0" y="-47625"/>
              <a:ext cx="812800" cy="860425"/>
            </a:xfrm>
            <a:prstGeom prst="rect">
              <a:avLst/>
            </a:prstGeom>
          </p:spPr>
          <p:txBody>
            <a:bodyPr lIns="33867" tIns="33867" rIns="33867" bIns="33867" rtlCol="0" anchor="ctr"/>
            <a:lstStyle/>
            <a:p>
              <a:pPr algn="ctr">
                <a:lnSpc>
                  <a:spcPts val="1991"/>
                </a:lnSpc>
              </a:pPr>
              <a:endParaRPr sz="1200"/>
            </a:p>
          </p:txBody>
        </p:sp>
      </p:grpSp>
      <p:grpSp>
        <p:nvGrpSpPr>
          <p:cNvPr id="11" name="Group 11"/>
          <p:cNvGrpSpPr/>
          <p:nvPr/>
        </p:nvGrpSpPr>
        <p:grpSpPr>
          <a:xfrm>
            <a:off x="357420" y="2061531"/>
            <a:ext cx="5375357" cy="3548361"/>
            <a:chOff x="0" y="0"/>
            <a:chExt cx="10750714" cy="7096721"/>
          </a:xfrm>
        </p:grpSpPr>
        <p:pic>
          <p:nvPicPr>
            <p:cNvPr id="12" name="Picture 12"/>
            <p:cNvPicPr>
              <a:picLocks noChangeAspect="1"/>
            </p:cNvPicPr>
            <p:nvPr/>
          </p:nvPicPr>
          <p:blipFill>
            <a:blip r:embed="rId2"/>
            <a:srcRect l="4080" r="4080"/>
            <a:stretch>
              <a:fillRect/>
            </a:stretch>
          </p:blipFill>
          <p:spPr>
            <a:xfrm>
              <a:off x="0" y="0"/>
              <a:ext cx="10750714" cy="7096721"/>
            </a:xfrm>
            <a:prstGeom prst="rect">
              <a:avLst/>
            </a:prstGeom>
          </p:spPr>
        </p:pic>
      </p:grpSp>
      <p:grpSp>
        <p:nvGrpSpPr>
          <p:cNvPr id="13" name="Group 13"/>
          <p:cNvGrpSpPr/>
          <p:nvPr/>
        </p:nvGrpSpPr>
        <p:grpSpPr>
          <a:xfrm>
            <a:off x="5732777" y="2061531"/>
            <a:ext cx="6135163" cy="3548361"/>
            <a:chOff x="0" y="0"/>
            <a:chExt cx="2423768" cy="1401821"/>
          </a:xfrm>
        </p:grpSpPr>
        <p:sp>
          <p:nvSpPr>
            <p:cNvPr id="14" name="Freeform 14"/>
            <p:cNvSpPr/>
            <p:nvPr/>
          </p:nvSpPr>
          <p:spPr>
            <a:xfrm>
              <a:off x="0" y="0"/>
              <a:ext cx="2423768" cy="1401821"/>
            </a:xfrm>
            <a:custGeom>
              <a:avLst/>
              <a:gdLst/>
              <a:ahLst/>
              <a:cxnLst/>
              <a:rect l="l" t="t" r="r" b="b"/>
              <a:pathLst>
                <a:path w="2423768" h="1401821">
                  <a:moveTo>
                    <a:pt x="0" y="0"/>
                  </a:moveTo>
                  <a:lnTo>
                    <a:pt x="2423768" y="0"/>
                  </a:lnTo>
                  <a:lnTo>
                    <a:pt x="2423768" y="1401821"/>
                  </a:lnTo>
                  <a:lnTo>
                    <a:pt x="0" y="1401821"/>
                  </a:lnTo>
                  <a:close/>
                </a:path>
              </a:pathLst>
            </a:custGeom>
            <a:solidFill>
              <a:srgbClr val="7399D6"/>
            </a:solidFill>
          </p:spPr>
          <p:txBody>
            <a:bodyPr/>
            <a:lstStyle/>
            <a:p>
              <a:endParaRPr lang="en-US" sz="1200"/>
            </a:p>
          </p:txBody>
        </p:sp>
        <p:sp>
          <p:nvSpPr>
            <p:cNvPr id="15" name="TextBox 15"/>
            <p:cNvSpPr txBox="1"/>
            <p:nvPr/>
          </p:nvSpPr>
          <p:spPr>
            <a:xfrm>
              <a:off x="0" y="-19050"/>
              <a:ext cx="2423768" cy="1420871"/>
            </a:xfrm>
            <a:prstGeom prst="rect">
              <a:avLst/>
            </a:prstGeom>
          </p:spPr>
          <p:txBody>
            <a:bodyPr lIns="33867" tIns="33867" rIns="33867" bIns="33867" rtlCol="0" anchor="ctr"/>
            <a:lstStyle/>
            <a:p>
              <a:pPr algn="ctr">
                <a:lnSpc>
                  <a:spcPts val="1440"/>
                </a:lnSpc>
              </a:pPr>
              <a:endParaRPr sz="1200"/>
            </a:p>
          </p:txBody>
        </p:sp>
      </p:grpSp>
      <p:sp>
        <p:nvSpPr>
          <p:cNvPr id="16" name="TextBox 16"/>
          <p:cNvSpPr txBox="1"/>
          <p:nvPr/>
        </p:nvSpPr>
        <p:spPr>
          <a:xfrm>
            <a:off x="629500" y="662685"/>
            <a:ext cx="784681" cy="471539"/>
          </a:xfrm>
          <a:prstGeom prst="rect">
            <a:avLst/>
          </a:prstGeom>
        </p:spPr>
        <p:txBody>
          <a:bodyPr lIns="0" tIns="0" rIns="0" bIns="0" rtlCol="0" anchor="t">
            <a:spAutoFit/>
          </a:bodyPr>
          <a:lstStyle/>
          <a:p>
            <a:pPr algn="ctr">
              <a:lnSpc>
                <a:spcPts val="3760"/>
              </a:lnSpc>
            </a:pPr>
            <a:r>
              <a:rPr lang="en-US" sz="3133" b="1">
                <a:solidFill>
                  <a:srgbClr val="FFFFFF"/>
                </a:solidFill>
                <a:latin typeface="Akzidenz-Grotesk Bold"/>
                <a:ea typeface="Akzidenz-Grotesk Bold"/>
                <a:cs typeface="Akzidenz-Grotesk Bold"/>
                <a:sym typeface="Akzidenz-Grotesk Bold"/>
              </a:rPr>
              <a:t>04</a:t>
            </a:r>
          </a:p>
        </p:txBody>
      </p:sp>
      <p:sp>
        <p:nvSpPr>
          <p:cNvPr id="17" name="TextBox 17"/>
          <p:cNvSpPr txBox="1"/>
          <p:nvPr/>
        </p:nvSpPr>
        <p:spPr>
          <a:xfrm>
            <a:off x="1573752" y="525425"/>
            <a:ext cx="4528598" cy="1025922"/>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Conclusion</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sp>
        <p:nvSpPr>
          <p:cNvPr id="18" name="TextBox 18"/>
          <p:cNvSpPr txBox="1"/>
          <p:nvPr/>
        </p:nvSpPr>
        <p:spPr>
          <a:xfrm>
            <a:off x="5868749" y="2196463"/>
            <a:ext cx="6135163" cy="4455194"/>
          </a:xfrm>
          <a:prstGeom prst="rect">
            <a:avLst/>
          </a:prstGeom>
        </p:spPr>
        <p:txBody>
          <a:bodyPr lIns="0" tIns="0" rIns="0" bIns="0" rtlCol="0" anchor="t">
            <a:spAutoFit/>
          </a:bodyPr>
          <a:lstStyle/>
          <a:p>
            <a:pPr>
              <a:lnSpc>
                <a:spcPts val="3920"/>
              </a:lnSpc>
            </a:pPr>
            <a:r>
              <a:rPr lang="en-US" sz="2333" b="1" dirty="0">
                <a:solidFill>
                  <a:srgbClr val="FFFFFF"/>
                </a:solidFill>
                <a:latin typeface="Times New Roman Bold"/>
                <a:ea typeface="Times New Roman Bold"/>
                <a:cs typeface="Times New Roman Bold"/>
                <a:sym typeface="Times New Roman Bold"/>
              </a:rPr>
              <a:t> 	Addressing Ethical Considerations</a:t>
            </a:r>
          </a:p>
          <a:p>
            <a:pPr>
              <a:lnSpc>
                <a:spcPts val="3920"/>
              </a:lnSpc>
            </a:pPr>
            <a:r>
              <a:rPr lang="en-US" sz="2333" b="1" dirty="0">
                <a:solidFill>
                  <a:srgbClr val="FFFFFF"/>
                </a:solidFill>
                <a:latin typeface="Times New Roman Bold"/>
                <a:ea typeface="Times New Roman Bold"/>
                <a:cs typeface="Times New Roman Bold"/>
                <a:sym typeface="Times New Roman Bold"/>
              </a:rPr>
              <a:t> 	Develop clear guidelines for using LLMs to emulate human characteristics, ensuring ethical use and avoiding potential misuse (e.g.,  manipulation or deception).</a:t>
            </a:r>
          </a:p>
          <a:p>
            <a:pPr>
              <a:lnSpc>
                <a:spcPts val="3920"/>
              </a:lnSpc>
            </a:pPr>
            <a:r>
              <a:rPr lang="en-US" sz="2333" b="1" dirty="0">
                <a:solidFill>
                  <a:srgbClr val="FFFFFF"/>
                </a:solidFill>
                <a:latin typeface="Times New Roman Bold"/>
                <a:ea typeface="Times New Roman Bold"/>
                <a:cs typeface="Times New Roman Bold"/>
                <a:sym typeface="Times New Roman Bold"/>
              </a:rPr>
              <a:t> </a:t>
            </a:r>
          </a:p>
          <a:p>
            <a:pPr>
              <a:lnSpc>
                <a:spcPts val="3920"/>
              </a:lnSpc>
            </a:pPr>
            <a:endParaRPr lang="en-US" sz="2333" b="1" dirty="0">
              <a:solidFill>
                <a:srgbClr val="FFFFFF"/>
              </a:solidFill>
              <a:latin typeface="Times New Roman Bold"/>
              <a:ea typeface="Times New Roman Bold"/>
              <a:cs typeface="Times New Roman Bold"/>
              <a:sym typeface="Times New Roman Bold"/>
            </a:endParaRPr>
          </a:p>
          <a:p>
            <a:pPr>
              <a:lnSpc>
                <a:spcPts val="3920"/>
              </a:lnSpc>
            </a:pPr>
            <a:endParaRPr lang="en-US" sz="2333" b="1" dirty="0">
              <a:solidFill>
                <a:srgbClr val="FFFFFF"/>
              </a:solidFill>
              <a:latin typeface="Times New Roman Bold"/>
              <a:ea typeface="Times New Roman Bold"/>
              <a:cs typeface="Times New Roman Bold"/>
              <a:sym typeface="Times New Roman Bold"/>
            </a:endParaRPr>
          </a:p>
          <a:p>
            <a:pPr>
              <a:lnSpc>
                <a:spcPts val="3920"/>
              </a:lnSpc>
            </a:pPr>
            <a:endParaRPr lang="en-US" sz="2333" b="1" dirty="0">
              <a:solidFill>
                <a:srgbClr val="FFFFFF"/>
              </a:solidFill>
              <a:latin typeface="Times New Roman Bold"/>
              <a:ea typeface="Times New Roman Bold"/>
              <a:cs typeface="Times New Roman Bold"/>
              <a:sym typeface="Times New Roman Bold"/>
            </a:endParaRPr>
          </a:p>
        </p:txBody>
      </p:sp>
      <p:sp>
        <p:nvSpPr>
          <p:cNvPr id="19" name="TextBox 19"/>
          <p:cNvSpPr txBox="1"/>
          <p:nvPr/>
        </p:nvSpPr>
        <p:spPr>
          <a:xfrm>
            <a:off x="1573753" y="972505"/>
            <a:ext cx="7389075" cy="1025922"/>
          </a:xfrm>
          <a:prstGeom prst="rect">
            <a:avLst/>
          </a:prstGeom>
        </p:spPr>
        <p:txBody>
          <a:bodyPr lIns="0" tIns="0" rIns="0" bIns="0" rtlCol="0" anchor="t">
            <a:spAutoFit/>
          </a:bodyPr>
          <a:lstStyle/>
          <a:p>
            <a:pPr>
              <a:lnSpc>
                <a:spcPts val="4000"/>
              </a:lnSpc>
            </a:pPr>
            <a:r>
              <a:rPr lang="en-US" sz="3334" b="1">
                <a:solidFill>
                  <a:srgbClr val="100F0D"/>
                </a:solidFill>
                <a:latin typeface="Times New Roman Ultra-Bold"/>
                <a:ea typeface="Times New Roman Ultra-Bold"/>
                <a:cs typeface="Times New Roman Ultra-Bold"/>
                <a:sym typeface="Times New Roman Ultra-Bold"/>
              </a:rPr>
              <a:t>Future Directions:</a:t>
            </a:r>
          </a:p>
          <a:p>
            <a:pPr>
              <a:lnSpc>
                <a:spcPts val="4000"/>
              </a:lnSpc>
              <a:spcBef>
                <a:spcPct val="0"/>
              </a:spcBef>
            </a:pPr>
            <a:endParaRPr lang="en-US" sz="3334" b="1">
              <a:solidFill>
                <a:srgbClr val="100F0D"/>
              </a:solidFill>
              <a:latin typeface="Times New Roman Ultra-Bold"/>
              <a:ea typeface="Times New Roman Ultra-Bold"/>
              <a:cs typeface="Times New Roman Ultra-Bold"/>
              <a:sym typeface="Times New Roman Ultra-Bo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30989-216D-5798-94E1-4D061447E9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BACA41-4060-7112-F7E0-B032BD2782B2}"/>
              </a:ext>
            </a:extLst>
          </p:cNvPr>
          <p:cNvSpPr txBox="1"/>
          <p:nvPr/>
        </p:nvSpPr>
        <p:spPr>
          <a:xfrm>
            <a:off x="3884480" y="2721114"/>
            <a:ext cx="3793346" cy="707886"/>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-2</a:t>
            </a:r>
            <a:endParaRPr lang="en-US" sz="4000" dirty="0"/>
          </a:p>
        </p:txBody>
      </p:sp>
      <p:sp>
        <p:nvSpPr>
          <p:cNvPr id="3" name="TextBox 2">
            <a:extLst>
              <a:ext uri="{FF2B5EF4-FFF2-40B4-BE49-F238E27FC236}">
                <a16:creationId xmlns:a16="http://schemas.microsoft.com/office/drawing/2014/main" id="{1A425431-4763-6AD1-E3ED-6F2B225098DB}"/>
              </a:ext>
            </a:extLst>
          </p:cNvPr>
          <p:cNvSpPr txBox="1"/>
          <p:nvPr/>
        </p:nvSpPr>
        <p:spPr>
          <a:xfrm>
            <a:off x="8734121" y="5980482"/>
            <a:ext cx="2533066" cy="369332"/>
          </a:xfrm>
          <a:prstGeom prst="rect">
            <a:avLst/>
          </a:prstGeom>
          <a:noFill/>
        </p:spPr>
        <p:txBody>
          <a:bodyPr wrap="none" rtlCol="0">
            <a:spAutoFit/>
          </a:bodyPr>
          <a:lstStyle/>
          <a:p>
            <a:r>
              <a:rPr lang="en-US" dirty="0"/>
              <a:t>Slides from</a:t>
            </a:r>
            <a:r>
              <a:rPr lang="zh-CN" altLang="en-US" dirty="0"/>
              <a:t> </a:t>
            </a:r>
            <a:r>
              <a:rPr lang="en-US" altLang="zh-CN" dirty="0"/>
              <a:t>Zhao</a:t>
            </a:r>
            <a:r>
              <a:rPr lang="zh-CN" altLang="en-US" dirty="0"/>
              <a:t> </a:t>
            </a:r>
            <a:r>
              <a:rPr lang="en-US" altLang="zh-CN" dirty="0" err="1"/>
              <a:t>Nianci</a:t>
            </a:r>
            <a:endParaRPr lang="en-US" dirty="0"/>
          </a:p>
        </p:txBody>
      </p:sp>
    </p:spTree>
    <p:extLst>
      <p:ext uri="{BB962C8B-B14F-4D97-AF65-F5344CB8AC3E}">
        <p14:creationId xmlns:p14="http://schemas.microsoft.com/office/powerpoint/2010/main" val="3272018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40373" y="-916302"/>
            <a:ext cx="908677" cy="4596633"/>
            <a:chOff x="0" y="0"/>
            <a:chExt cx="358984" cy="1815954"/>
          </a:xfrm>
        </p:grpSpPr>
        <p:sp>
          <p:nvSpPr>
            <p:cNvPr id="3" name="Freeform 3"/>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4" name="TextBox 4"/>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5" name="Freeform 5"/>
          <p:cNvSpPr/>
          <p:nvPr/>
        </p:nvSpPr>
        <p:spPr>
          <a:xfrm>
            <a:off x="10709241" y="2887194"/>
            <a:ext cx="570941" cy="570941"/>
          </a:xfrm>
          <a:custGeom>
            <a:avLst/>
            <a:gdLst/>
            <a:ahLst/>
            <a:cxnLst/>
            <a:rect l="l" t="t" r="r" b="b"/>
            <a:pathLst>
              <a:path w="856411" h="856411">
                <a:moveTo>
                  <a:pt x="0" y="0"/>
                </a:moveTo>
                <a:lnTo>
                  <a:pt x="856411" y="0"/>
                </a:lnTo>
                <a:lnTo>
                  <a:pt x="856411" y="856411"/>
                </a:lnTo>
                <a:lnTo>
                  <a:pt x="0" y="85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132432" y="1184231"/>
            <a:ext cx="9407941" cy="1737912"/>
          </a:xfrm>
          <a:prstGeom prst="rect">
            <a:avLst/>
          </a:prstGeom>
        </p:spPr>
        <p:txBody>
          <a:bodyPr lIns="0" tIns="0" rIns="0" bIns="0" rtlCol="0" anchor="t">
            <a:spAutoFit/>
          </a:bodyPr>
          <a:lstStyle/>
          <a:p>
            <a:pPr>
              <a:lnSpc>
                <a:spcPts val="4157"/>
              </a:lnSpc>
            </a:pPr>
            <a:r>
              <a:rPr lang="en-US" sz="4200" b="1">
                <a:solidFill>
                  <a:srgbClr val="261CE6"/>
                </a:solidFill>
                <a:latin typeface="Montserrat Ultra-Bold"/>
                <a:ea typeface="Montserrat Ultra-Bold"/>
                <a:cs typeface="Montserrat Ultra-Bold"/>
                <a:sym typeface="Montserrat Ultra-Bold"/>
              </a:rPr>
              <a:t>User-Driven Value Alignment:</a:t>
            </a:r>
          </a:p>
          <a:p>
            <a:pPr>
              <a:lnSpc>
                <a:spcPts val="3103"/>
              </a:lnSpc>
            </a:pPr>
            <a:r>
              <a:rPr lang="en-US" sz="3133" b="1">
                <a:solidFill>
                  <a:srgbClr val="261CE6"/>
                </a:solidFill>
                <a:latin typeface="Montserrat Ultra-Bold"/>
                <a:ea typeface="Montserrat Ultra-Bold"/>
                <a:cs typeface="Montserrat Ultra-Bold"/>
                <a:sym typeface="Montserrat Ultra-Bold"/>
              </a:rPr>
              <a:t> </a:t>
            </a:r>
          </a:p>
          <a:p>
            <a:pPr>
              <a:lnSpc>
                <a:spcPts val="3103"/>
              </a:lnSpc>
            </a:pPr>
            <a:r>
              <a:rPr lang="en-US" sz="3133" b="1">
                <a:solidFill>
                  <a:srgbClr val="261CE6"/>
                </a:solidFill>
                <a:latin typeface="Montserrat Ultra-Bold"/>
                <a:ea typeface="Montserrat Ultra-Bold"/>
                <a:cs typeface="Montserrat Ultra-Bold"/>
                <a:sym typeface="Montserrat Ultra-Bold"/>
              </a:rPr>
              <a:t>A Critical Examination of Users’ Responses to Biased and Discriminatory AI Companion Outputs</a:t>
            </a:r>
          </a:p>
        </p:txBody>
      </p:sp>
      <p:sp>
        <p:nvSpPr>
          <p:cNvPr id="8" name="TextBox 8"/>
          <p:cNvSpPr txBox="1"/>
          <p:nvPr/>
        </p:nvSpPr>
        <p:spPr>
          <a:xfrm>
            <a:off x="8316383" y="5918200"/>
            <a:ext cx="3132667" cy="195118"/>
          </a:xfrm>
          <a:prstGeom prst="rect">
            <a:avLst/>
          </a:prstGeom>
        </p:spPr>
        <p:txBody>
          <a:bodyPr wrap="square" lIns="0" tIns="0" rIns="0" bIns="0" rtlCol="0" anchor="t">
            <a:spAutoFit/>
          </a:bodyPr>
          <a:lstStyle/>
          <a:p>
            <a:pPr algn="r">
              <a:lnSpc>
                <a:spcPts val="1503"/>
              </a:lnSpc>
            </a:pPr>
            <a:r>
              <a:rPr lang="en-US" sz="1503" b="1" i="1">
                <a:solidFill>
                  <a:srgbClr val="261CE6"/>
                </a:solidFill>
                <a:latin typeface="Montserrat Bold Italics"/>
                <a:ea typeface="Montserrat Bold Italics"/>
                <a:cs typeface="Montserrat Bold Italics"/>
                <a:sym typeface="Montserrat Bold Italics"/>
              </a:rPr>
              <a:t>Presenter:Nianci Zhao</a:t>
            </a:r>
          </a:p>
        </p:txBody>
      </p:sp>
      <p:grpSp>
        <p:nvGrpSpPr>
          <p:cNvPr id="9" name="Group 9"/>
          <p:cNvGrpSpPr/>
          <p:nvPr/>
        </p:nvGrpSpPr>
        <p:grpSpPr>
          <a:xfrm>
            <a:off x="-222877" y="4380324"/>
            <a:ext cx="908677" cy="3016005"/>
            <a:chOff x="0" y="0"/>
            <a:chExt cx="358984" cy="1191508"/>
          </a:xfrm>
        </p:grpSpPr>
        <p:sp>
          <p:nvSpPr>
            <p:cNvPr id="10" name="Freeform 10"/>
            <p:cNvSpPr/>
            <p:nvPr/>
          </p:nvSpPr>
          <p:spPr>
            <a:xfrm>
              <a:off x="0" y="0"/>
              <a:ext cx="358984" cy="1191508"/>
            </a:xfrm>
            <a:custGeom>
              <a:avLst/>
              <a:gdLst/>
              <a:ahLst/>
              <a:cxnLst/>
              <a:rect l="l" t="t" r="r" b="b"/>
              <a:pathLst>
                <a:path w="358984" h="1191508">
                  <a:moveTo>
                    <a:pt x="179492" y="0"/>
                  </a:moveTo>
                  <a:lnTo>
                    <a:pt x="179492" y="0"/>
                  </a:lnTo>
                  <a:cubicBezTo>
                    <a:pt x="278623" y="0"/>
                    <a:pt x="358984" y="80361"/>
                    <a:pt x="358984" y="179492"/>
                  </a:cubicBezTo>
                  <a:lnTo>
                    <a:pt x="358984" y="1012016"/>
                  </a:lnTo>
                  <a:cubicBezTo>
                    <a:pt x="358984" y="1111147"/>
                    <a:pt x="278623" y="1191508"/>
                    <a:pt x="179492" y="1191508"/>
                  </a:cubicBezTo>
                  <a:lnTo>
                    <a:pt x="179492" y="1191508"/>
                  </a:lnTo>
                  <a:cubicBezTo>
                    <a:pt x="80361" y="1191508"/>
                    <a:pt x="0" y="1111147"/>
                    <a:pt x="0" y="101201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1" name="TextBox 11"/>
            <p:cNvSpPr txBox="1"/>
            <p:nvPr/>
          </p:nvSpPr>
          <p:spPr>
            <a:xfrm>
              <a:off x="0" y="-38100"/>
              <a:ext cx="358984" cy="1229608"/>
            </a:xfrm>
            <a:prstGeom prst="rect">
              <a:avLst/>
            </a:prstGeom>
          </p:spPr>
          <p:txBody>
            <a:bodyPr lIns="33867" tIns="33867" rIns="33867" bIns="33867" rtlCol="0" anchor="ctr"/>
            <a:lstStyle/>
            <a:p>
              <a:pPr algn="ctr">
                <a:lnSpc>
                  <a:spcPts val="1773"/>
                </a:lnSpc>
              </a:pPr>
              <a:endParaRPr sz="1200"/>
            </a:p>
          </p:txBody>
        </p:sp>
      </p:grpSp>
      <p:sp>
        <p:nvSpPr>
          <p:cNvPr id="12" name="Freeform 12"/>
          <p:cNvSpPr/>
          <p:nvPr/>
        </p:nvSpPr>
        <p:spPr>
          <a:xfrm>
            <a:off x="1401625" y="5864304"/>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3" name="Freeform 13"/>
          <p:cNvSpPr/>
          <p:nvPr/>
        </p:nvSpPr>
        <p:spPr>
          <a:xfrm>
            <a:off x="2071302" y="5864304"/>
            <a:ext cx="387070" cy="387070"/>
          </a:xfrm>
          <a:custGeom>
            <a:avLst/>
            <a:gdLst/>
            <a:ahLst/>
            <a:cxnLst/>
            <a:rect l="l" t="t" r="r" b="b"/>
            <a:pathLst>
              <a:path w="580605" h="580605">
                <a:moveTo>
                  <a:pt x="0" y="0"/>
                </a:moveTo>
                <a:lnTo>
                  <a:pt x="580606" y="0"/>
                </a:lnTo>
                <a:lnTo>
                  <a:pt x="580606"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4" name="Freeform 14"/>
          <p:cNvSpPr/>
          <p:nvPr/>
        </p:nvSpPr>
        <p:spPr>
          <a:xfrm>
            <a:off x="2740980" y="5864304"/>
            <a:ext cx="387070" cy="387070"/>
          </a:xfrm>
          <a:custGeom>
            <a:avLst/>
            <a:gdLst/>
            <a:ahLst/>
            <a:cxnLst/>
            <a:rect l="l" t="t" r="r" b="b"/>
            <a:pathLst>
              <a:path w="580605" h="580605">
                <a:moveTo>
                  <a:pt x="0" y="0"/>
                </a:moveTo>
                <a:lnTo>
                  <a:pt x="580606" y="0"/>
                </a:lnTo>
                <a:lnTo>
                  <a:pt x="580606"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TextBox 15"/>
          <p:cNvSpPr txBox="1"/>
          <p:nvPr/>
        </p:nvSpPr>
        <p:spPr>
          <a:xfrm>
            <a:off x="50800" y="3913293"/>
            <a:ext cx="11452437" cy="1748812"/>
          </a:xfrm>
          <a:prstGeom prst="rect">
            <a:avLst/>
          </a:prstGeom>
        </p:spPr>
        <p:txBody>
          <a:bodyPr wrap="square" lIns="0" tIns="0" rIns="0" bIns="0" rtlCol="0" anchor="t">
            <a:spAutoFit/>
          </a:bodyPr>
          <a:lstStyle/>
          <a:p>
            <a:pPr algn="ctr">
              <a:lnSpc>
                <a:spcPts val="2333"/>
              </a:lnSpc>
            </a:pPr>
            <a:r>
              <a:rPr lang="en-US" sz="1667">
                <a:solidFill>
                  <a:srgbClr val="261CE6"/>
                </a:solidFill>
                <a:latin typeface="Montserrat" panose="00000500000000000000"/>
                <a:ea typeface="Montserrat" panose="00000500000000000000"/>
                <a:cs typeface="Montserrat" panose="00000500000000000000"/>
                <a:sym typeface="Montserrat" panose="00000500000000000000"/>
              </a:rPr>
              <a:t>Xianzhe Fan, Qing Xiao, Xuhui Zhou, Jiaxin Pei, Maarten Sap, Zhicong Lu, Hong Shen</a:t>
            </a:r>
          </a:p>
          <a:p>
            <a:pPr algn="ctr">
              <a:lnSpc>
                <a:spcPts val="2333"/>
              </a:lnSpc>
            </a:pPr>
            <a:r>
              <a:rPr lang="en-US" sz="1667">
                <a:solidFill>
                  <a:srgbClr val="261CE6"/>
                </a:solidFill>
                <a:latin typeface="Montserrat" panose="00000500000000000000"/>
                <a:ea typeface="Montserrat" panose="00000500000000000000"/>
                <a:cs typeface="Montserrat" panose="00000500000000000000"/>
                <a:sym typeface="Montserrat" panose="00000500000000000000"/>
              </a:rPr>
              <a:t>Tsinghua University, Carnegie Mellon University, Stanford University, City University of Hong Kong</a:t>
            </a:r>
          </a:p>
          <a:p>
            <a:pPr algn="ctr">
              <a:lnSpc>
                <a:spcPts val="2333"/>
              </a:lnSpc>
            </a:pPr>
            <a:endParaRPr lang="en-US" sz="1667">
              <a:solidFill>
                <a:srgbClr val="261CE6"/>
              </a:solidFill>
              <a:latin typeface="Montserrat" panose="00000500000000000000"/>
              <a:ea typeface="Montserrat" panose="00000500000000000000"/>
              <a:cs typeface="Montserrat" panose="00000500000000000000"/>
              <a:sym typeface="Montserrat" panose="00000500000000000000"/>
            </a:endParaRPr>
          </a:p>
          <a:p>
            <a:pPr algn="ctr">
              <a:lnSpc>
                <a:spcPts val="2333"/>
              </a:lnSpc>
            </a:pPr>
            <a:r>
              <a:rPr lang="en-US" sz="1667">
                <a:solidFill>
                  <a:srgbClr val="261CE6"/>
                </a:solidFill>
                <a:latin typeface="Montserrat" panose="00000500000000000000"/>
                <a:ea typeface="Montserrat" panose="00000500000000000000"/>
                <a:cs typeface="Montserrat" panose="00000500000000000000"/>
                <a:sym typeface="Montserrat" panose="00000500000000000000"/>
              </a:rPr>
              <a:t>Paper Link: </a:t>
            </a:r>
            <a:r>
              <a:rPr lang="en-US" altLang="zh-CN" sz="1667">
                <a:solidFill>
                  <a:srgbClr val="261CE6"/>
                </a:solidFill>
                <a:latin typeface="Montserrat" panose="00000500000000000000"/>
                <a:ea typeface="Montserrat" panose="00000500000000000000"/>
                <a:cs typeface="Montserrat" panose="00000500000000000000"/>
                <a:sym typeface="Montserrat" panose="00000500000000000000"/>
              </a:rPr>
              <a:t>https://arxiv.org/abs/2409.00862</a:t>
            </a:r>
          </a:p>
          <a:p>
            <a:pPr algn="ctr">
              <a:lnSpc>
                <a:spcPts val="2333"/>
              </a:lnSpc>
            </a:pPr>
            <a:endParaRPr lang="en-US" altLang="zh-CN" sz="1667">
              <a:solidFill>
                <a:srgbClr val="261CE6"/>
              </a:solidFill>
              <a:latin typeface="Montserrat" panose="00000500000000000000"/>
              <a:ea typeface="Montserrat" panose="00000500000000000000"/>
              <a:cs typeface="Montserrat" panose="00000500000000000000"/>
              <a:sym typeface="Montserrat" panose="00000500000000000000"/>
            </a:endParaRPr>
          </a:p>
          <a:p>
            <a:pPr algn="ctr">
              <a:lnSpc>
                <a:spcPts val="2333"/>
              </a:lnSpc>
              <a:spcBef>
                <a:spcPct val="0"/>
              </a:spcBef>
            </a:pPr>
            <a:endParaRPr lang="en-US" altLang="zh-CN" sz="1667">
              <a:solidFill>
                <a:srgbClr val="261CE6"/>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40373" y="-916302"/>
            <a:ext cx="908677" cy="4596633"/>
            <a:chOff x="0" y="0"/>
            <a:chExt cx="358984" cy="1815954"/>
          </a:xfrm>
        </p:grpSpPr>
        <p:sp>
          <p:nvSpPr>
            <p:cNvPr id="3" name="Freeform 3"/>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4" name="TextBox 4"/>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5" name="Freeform 5"/>
          <p:cNvSpPr/>
          <p:nvPr/>
        </p:nvSpPr>
        <p:spPr>
          <a:xfrm>
            <a:off x="10709241" y="2887194"/>
            <a:ext cx="570941" cy="570941"/>
          </a:xfrm>
          <a:custGeom>
            <a:avLst/>
            <a:gdLst/>
            <a:ahLst/>
            <a:cxnLst/>
            <a:rect l="l" t="t" r="r" b="b"/>
            <a:pathLst>
              <a:path w="856411" h="856411">
                <a:moveTo>
                  <a:pt x="0" y="0"/>
                </a:moveTo>
                <a:lnTo>
                  <a:pt x="856411" y="0"/>
                </a:lnTo>
                <a:lnTo>
                  <a:pt x="856411" y="856411"/>
                </a:lnTo>
                <a:lnTo>
                  <a:pt x="0" y="85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1406726" y="1444659"/>
            <a:ext cx="8676447" cy="4148572"/>
          </a:xfrm>
          <a:prstGeom prst="rect">
            <a:avLst/>
          </a:prstGeom>
        </p:spPr>
        <p:txBody>
          <a:bodyPr lIns="0" tIns="0" rIns="0" bIns="0" rtlCol="0" anchor="t">
            <a:spAutoFit/>
          </a:bodyPr>
          <a:lstStyle/>
          <a:p>
            <a:pPr algn="just">
              <a:lnSpc>
                <a:spcPts val="2520"/>
              </a:lnSpc>
            </a:pPr>
            <a:r>
              <a:rPr lang="en-US" b="1">
                <a:solidFill>
                  <a:srgbClr val="261CE6"/>
                </a:solidFill>
                <a:latin typeface="Canva Sans Bold"/>
                <a:ea typeface="Canva Sans Bold"/>
                <a:cs typeface="Canva Sans Bold"/>
                <a:sym typeface="Canva Sans Bold"/>
              </a:rPr>
              <a:t>Emergence of AI Companion Applications:</a:t>
            </a:r>
          </a:p>
          <a:p>
            <a:pPr marL="388639" lvl="1" indent="-194320" algn="just">
              <a:lnSpc>
                <a:spcPts val="2520"/>
              </a:lnSpc>
              <a:buFont typeface="Arial" panose="020B0604020202090204"/>
              <a:buChar char="•"/>
            </a:pPr>
            <a:r>
              <a:rPr lang="en-US">
                <a:solidFill>
                  <a:srgbClr val="261CE6"/>
                </a:solidFill>
                <a:latin typeface="Canva Sans" panose="020B0503030501040103"/>
                <a:ea typeface="Canva Sans" panose="020B0503030501040103"/>
                <a:cs typeface="Canva Sans" panose="020B0503030501040103"/>
                <a:sym typeface="Canva Sans" panose="020B0503030501040103"/>
              </a:rPr>
              <a:t>👤 AI companions are being viewed as more than just digital assistants—they have evolved into entities with which users form deep emotional bonds, such as friends or romantic partners.</a:t>
            </a:r>
          </a:p>
          <a:p>
            <a:pPr algn="just">
              <a:lnSpc>
                <a:spcPts val="2520"/>
              </a:lnSpc>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520"/>
              </a:lnSpc>
            </a:pPr>
            <a:r>
              <a:rPr lang="en-US" b="1">
                <a:solidFill>
                  <a:srgbClr val="261CE6"/>
                </a:solidFill>
                <a:latin typeface="Canva Sans Bold"/>
                <a:ea typeface="Canva Sans Bold"/>
                <a:cs typeface="Canva Sans Bold"/>
                <a:sym typeface="Canva Sans Bold"/>
              </a:rPr>
              <a:t>Research Impetus:</a:t>
            </a:r>
          </a:p>
          <a:p>
            <a:pPr marL="388639" lvl="1" indent="-194320" algn="just">
              <a:lnSpc>
                <a:spcPts val="2520"/>
              </a:lnSpc>
              <a:buFont typeface="Arial" panose="020B0604020202090204"/>
              <a:buChar char="•"/>
            </a:pPr>
            <a:r>
              <a:rPr lang="en-US">
                <a:solidFill>
                  <a:srgbClr val="261CE6"/>
                </a:solidFill>
                <a:latin typeface="Canva Sans" panose="020B0503030501040103"/>
                <a:ea typeface="Canva Sans" panose="020B0503030501040103"/>
                <a:cs typeface="Canva Sans" panose="020B0503030501040103"/>
                <a:sym typeface="Canva Sans" panose="020B0503030501040103"/>
              </a:rPr>
              <a:t>🔧 Addressing the </a:t>
            </a:r>
            <a:r>
              <a:rPr lang="en-US" b="1">
                <a:solidFill>
                  <a:srgbClr val="261CE6"/>
                </a:solidFill>
                <a:latin typeface="Canva Sans Bold"/>
                <a:ea typeface="Canva Sans Bold"/>
                <a:cs typeface="Canva Sans Bold"/>
                <a:sym typeface="Canva Sans Bold"/>
              </a:rPr>
              <a:t>growing concern</a:t>
            </a:r>
            <a:r>
              <a:rPr lang="en-US">
                <a:solidFill>
                  <a:srgbClr val="261CE6"/>
                </a:solidFill>
                <a:latin typeface="Canva Sans" panose="020B0503030501040103"/>
                <a:ea typeface="Canva Sans" panose="020B0503030501040103"/>
                <a:cs typeface="Canva Sans" panose="020B0503030501040103"/>
                <a:sym typeface="Canva Sans" panose="020B0503030501040103"/>
              </a:rPr>
              <a:t> of biased and discriminatory statements that these AI companions may generate.</a:t>
            </a:r>
          </a:p>
          <a:p>
            <a:pPr marL="388639" lvl="1" indent="-194320" algn="just">
              <a:lnSpc>
                <a:spcPts val="2520"/>
              </a:lnSpc>
              <a:buFont typeface="Arial" panose="020B0604020202090204"/>
              <a:buChar char="•"/>
            </a:pPr>
            <a:r>
              <a:rPr lang="en-US">
                <a:solidFill>
                  <a:srgbClr val="261CE6"/>
                </a:solidFill>
                <a:latin typeface="Canva Sans" panose="020B0503030501040103"/>
                <a:ea typeface="Canva Sans" panose="020B0503030501040103"/>
                <a:cs typeface="Canva Sans" panose="020B0503030501040103"/>
                <a:sym typeface="Canva Sans" panose="020B0503030501040103"/>
              </a:rPr>
              <a:t>📊 Investigating </a:t>
            </a:r>
            <a:r>
              <a:rPr lang="en-US" b="1">
                <a:solidFill>
                  <a:srgbClr val="261CE6"/>
                </a:solidFill>
                <a:latin typeface="Canva Sans Bold"/>
                <a:ea typeface="Canva Sans Bold"/>
                <a:cs typeface="Canva Sans Bold"/>
                <a:sym typeface="Canva Sans Bold"/>
              </a:rPr>
              <a:t>how users react</a:t>
            </a:r>
            <a:r>
              <a:rPr lang="en-US">
                <a:solidFill>
                  <a:srgbClr val="261CE6"/>
                </a:solidFill>
                <a:latin typeface="Canva Sans" panose="020B0503030501040103"/>
                <a:ea typeface="Canva Sans" panose="020B0503030501040103"/>
                <a:cs typeface="Canva Sans" panose="020B0503030501040103"/>
                <a:sym typeface="Canva Sans" panose="020B0503030501040103"/>
              </a:rPr>
              <a:t> to these harmful statements and the strategies they employ to mitigate the biases within their AI companions.</a:t>
            </a:r>
          </a:p>
          <a:p>
            <a:pPr algn="just">
              <a:lnSpc>
                <a:spcPts val="2520"/>
              </a:lnSpc>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520"/>
              </a:lnSpc>
              <a:spcBef>
                <a:spcPct val="0"/>
              </a:spcBef>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520"/>
              </a:lnSpc>
              <a:spcBef>
                <a:spcPct val="0"/>
              </a:spcBef>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p:txBody>
      </p:sp>
      <p:grpSp>
        <p:nvGrpSpPr>
          <p:cNvPr id="7" name="Group 7"/>
          <p:cNvGrpSpPr/>
          <p:nvPr/>
        </p:nvGrpSpPr>
        <p:grpSpPr>
          <a:xfrm rot="-5400000">
            <a:off x="669346" y="3811514"/>
            <a:ext cx="908677" cy="4596633"/>
            <a:chOff x="0" y="0"/>
            <a:chExt cx="358984" cy="1815954"/>
          </a:xfrm>
        </p:grpSpPr>
        <p:sp>
          <p:nvSpPr>
            <p:cNvPr id="8" name="Freeform 8"/>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9" name="TextBox 9"/>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10" name="Freeform 10"/>
          <p:cNvSpPr/>
          <p:nvPr/>
        </p:nvSpPr>
        <p:spPr>
          <a:xfrm rot="-5400000">
            <a:off x="2626860" y="5824360"/>
            <a:ext cx="570941" cy="570941"/>
          </a:xfrm>
          <a:custGeom>
            <a:avLst/>
            <a:gdLst/>
            <a:ahLst/>
            <a:cxnLst/>
            <a:rect l="l" t="t" r="r" b="b"/>
            <a:pathLst>
              <a:path w="856411" h="856411">
                <a:moveTo>
                  <a:pt x="0" y="0"/>
                </a:moveTo>
                <a:lnTo>
                  <a:pt x="856411" y="0"/>
                </a:lnTo>
                <a:lnTo>
                  <a:pt x="856411" y="856411"/>
                </a:lnTo>
                <a:lnTo>
                  <a:pt x="0" y="85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11" name="Group 11"/>
          <p:cNvGrpSpPr/>
          <p:nvPr/>
        </p:nvGrpSpPr>
        <p:grpSpPr>
          <a:xfrm>
            <a:off x="11737662" y="4060683"/>
            <a:ext cx="908677" cy="1594808"/>
            <a:chOff x="0" y="0"/>
            <a:chExt cx="358984" cy="630048"/>
          </a:xfrm>
        </p:grpSpPr>
        <p:sp>
          <p:nvSpPr>
            <p:cNvPr id="12" name="Freeform 12"/>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3" name="TextBox 13"/>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p:nvPr/>
        </p:nvGrpSpPr>
        <p:grpSpPr>
          <a:xfrm>
            <a:off x="-447988" y="1577857"/>
            <a:ext cx="908677" cy="1594808"/>
            <a:chOff x="0" y="0"/>
            <a:chExt cx="358984" cy="630048"/>
          </a:xfrm>
        </p:grpSpPr>
        <p:sp>
          <p:nvSpPr>
            <p:cNvPr id="15" name="Freeform 15"/>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6" name="TextBox 16"/>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sp>
        <p:nvSpPr>
          <p:cNvPr id="17" name="TextBox 17"/>
          <p:cNvSpPr txBox="1"/>
          <p:nvPr/>
        </p:nvSpPr>
        <p:spPr>
          <a:xfrm>
            <a:off x="501557" y="375730"/>
            <a:ext cx="4876828" cy="715452"/>
          </a:xfrm>
          <a:prstGeom prst="rect">
            <a:avLst/>
          </a:prstGeom>
        </p:spPr>
        <p:txBody>
          <a:bodyPr lIns="0" tIns="0" rIns="0" bIns="0" rtlCol="0" anchor="t">
            <a:spAutoFit/>
          </a:bodyPr>
          <a:lstStyle/>
          <a:p>
            <a:pPr>
              <a:lnSpc>
                <a:spcPts val="5450"/>
              </a:lnSpc>
            </a:pPr>
            <a:r>
              <a:rPr lang="en-US" sz="5507" b="1">
                <a:solidFill>
                  <a:srgbClr val="261CE6"/>
                </a:solidFill>
                <a:latin typeface="Montserrat Ultra-Bold"/>
                <a:ea typeface="Montserrat Ultra-Bold"/>
                <a:cs typeface="Montserrat Ultra-Bold"/>
                <a:sym typeface="Montserrat Ultra-Bold"/>
              </a:rPr>
              <a:t>Introduction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892" y="375730"/>
            <a:ext cx="7528361" cy="715452"/>
          </a:xfrm>
          <a:prstGeom prst="rect">
            <a:avLst/>
          </a:prstGeom>
        </p:spPr>
        <p:txBody>
          <a:bodyPr lIns="0" tIns="0" rIns="0" bIns="0" rtlCol="0" anchor="t">
            <a:spAutoFit/>
          </a:bodyPr>
          <a:lstStyle/>
          <a:p>
            <a:pPr>
              <a:lnSpc>
                <a:spcPts val="5450"/>
              </a:lnSpc>
            </a:pPr>
            <a:r>
              <a:rPr lang="en-US" sz="5507" b="1">
                <a:solidFill>
                  <a:srgbClr val="261CE6"/>
                </a:solidFill>
                <a:latin typeface="Montserrat Ultra-Bold"/>
                <a:ea typeface="Montserrat Ultra-Bold"/>
                <a:cs typeface="Montserrat Ultra-Bold"/>
                <a:sym typeface="Montserrat Ultra-Bold"/>
              </a:rPr>
              <a:t>Research Questions</a:t>
            </a:r>
          </a:p>
        </p:txBody>
      </p:sp>
      <p:sp>
        <p:nvSpPr>
          <p:cNvPr id="3" name="TextBox 3"/>
          <p:cNvSpPr txBox="1"/>
          <p:nvPr/>
        </p:nvSpPr>
        <p:spPr>
          <a:xfrm>
            <a:off x="1847508" y="1793421"/>
            <a:ext cx="8317523" cy="3950569"/>
          </a:xfrm>
          <a:prstGeom prst="rect">
            <a:avLst/>
          </a:prstGeom>
        </p:spPr>
        <p:txBody>
          <a:bodyPr lIns="0" tIns="0" rIns="0" bIns="0" rtlCol="0" anchor="t">
            <a:spAutoFit/>
          </a:bodyPr>
          <a:lstStyle/>
          <a:p>
            <a:pPr marL="475004" lvl="1" indent="-237502" algn="just">
              <a:lnSpc>
                <a:spcPts val="3080"/>
              </a:lnSpc>
              <a:buFont typeface="Arial" panose="020B0604020202090204"/>
              <a:buChar char="•"/>
            </a:pPr>
            <a:r>
              <a:rPr lang="en-US" sz="2200" b="1">
                <a:solidFill>
                  <a:srgbClr val="261CE6"/>
                </a:solidFill>
                <a:latin typeface="Canva Sans Bold"/>
                <a:ea typeface="Canva Sans Bold"/>
                <a:cs typeface="Canva Sans Bold"/>
                <a:sym typeface="Canva Sans Bold"/>
              </a:rPr>
              <a:t>RQ1: 💡 What are the prevalent types of discrimination users encounter in AI companion applications?</a:t>
            </a:r>
          </a:p>
          <a:p>
            <a:pPr algn="just">
              <a:lnSpc>
                <a:spcPts val="3080"/>
              </a:lnSpc>
            </a:pPr>
            <a:endParaRPr lang="en-US" sz="2200" b="1">
              <a:solidFill>
                <a:srgbClr val="261CE6"/>
              </a:solidFill>
              <a:latin typeface="Canva Sans Bold"/>
              <a:ea typeface="Canva Sans Bold"/>
              <a:cs typeface="Canva Sans Bold"/>
              <a:sym typeface="Canva Sans Bold"/>
            </a:endParaRPr>
          </a:p>
          <a:p>
            <a:pPr marL="475004" lvl="1" indent="-237502" algn="just">
              <a:lnSpc>
                <a:spcPts val="3080"/>
              </a:lnSpc>
              <a:buFont typeface="Arial" panose="020B0604020202090204"/>
              <a:buChar char="•"/>
            </a:pPr>
            <a:r>
              <a:rPr lang="en-US" sz="2200" b="1">
                <a:solidFill>
                  <a:srgbClr val="261CE6"/>
                </a:solidFill>
                <a:latin typeface="Canva Sans Bold"/>
                <a:ea typeface="Canva Sans Bold"/>
                <a:cs typeface="Canva Sans Bold"/>
                <a:sym typeface="Canva Sans Bold"/>
              </a:rPr>
              <a:t>RQ2: 🤖 How do users conceptualize the behaviors exhibited by AI companions?</a:t>
            </a:r>
          </a:p>
          <a:p>
            <a:pPr algn="just">
              <a:lnSpc>
                <a:spcPts val="3080"/>
              </a:lnSpc>
            </a:pPr>
            <a:endParaRPr lang="en-US" sz="2200" b="1">
              <a:solidFill>
                <a:srgbClr val="261CE6"/>
              </a:solidFill>
              <a:latin typeface="Canva Sans Bold"/>
              <a:ea typeface="Canva Sans Bold"/>
              <a:cs typeface="Canva Sans Bold"/>
              <a:sym typeface="Canva Sans Bold"/>
            </a:endParaRPr>
          </a:p>
          <a:p>
            <a:pPr marL="475004" lvl="1" indent="-237502" algn="just">
              <a:lnSpc>
                <a:spcPts val="3080"/>
              </a:lnSpc>
              <a:buFont typeface="Arial" panose="020B0604020202090204"/>
              <a:buChar char="•"/>
            </a:pPr>
            <a:r>
              <a:rPr lang="en-US" sz="2200" b="1">
                <a:solidFill>
                  <a:srgbClr val="261CE6"/>
                </a:solidFill>
                <a:latin typeface="Canva Sans Bold"/>
                <a:ea typeface="Canva Sans Bold"/>
                <a:cs typeface="Canva Sans Bold"/>
                <a:sym typeface="Canva Sans Bold"/>
              </a:rPr>
              <a:t>RQ3: 🔧 What strategies do users employ to re-align AI companions and mitigate biases?</a:t>
            </a:r>
          </a:p>
          <a:p>
            <a:pPr algn="just">
              <a:lnSpc>
                <a:spcPts val="3080"/>
              </a:lnSpc>
            </a:pPr>
            <a:endParaRPr lang="en-US" sz="2200" b="1">
              <a:solidFill>
                <a:srgbClr val="261CE6"/>
              </a:solidFill>
              <a:latin typeface="Canva Sans Bold"/>
              <a:ea typeface="Canva Sans Bold"/>
              <a:cs typeface="Canva Sans Bold"/>
              <a:sym typeface="Canva Sans Bold"/>
            </a:endParaRPr>
          </a:p>
          <a:p>
            <a:pPr algn="just">
              <a:lnSpc>
                <a:spcPts val="3080"/>
              </a:lnSpc>
              <a:spcBef>
                <a:spcPct val="0"/>
              </a:spcBef>
            </a:pPr>
            <a:endParaRPr lang="en-US" sz="2200" b="1">
              <a:solidFill>
                <a:srgbClr val="261CE6"/>
              </a:solidFill>
              <a:latin typeface="Canva Sans Bold"/>
              <a:ea typeface="Canva Sans Bold"/>
              <a:cs typeface="Canva Sans Bold"/>
              <a:sym typeface="Canva Sans Bold"/>
            </a:endParaRPr>
          </a:p>
        </p:txBody>
      </p:sp>
      <p:grpSp>
        <p:nvGrpSpPr>
          <p:cNvPr id="4" name="Group 4"/>
          <p:cNvGrpSpPr/>
          <p:nvPr/>
        </p:nvGrpSpPr>
        <p:grpSpPr>
          <a:xfrm rot="-5400000">
            <a:off x="694984" y="3642646"/>
            <a:ext cx="908677" cy="4596633"/>
            <a:chOff x="0" y="0"/>
            <a:chExt cx="358984" cy="1815954"/>
          </a:xfrm>
        </p:grpSpPr>
        <p:sp>
          <p:nvSpPr>
            <p:cNvPr id="5" name="Freeform 5"/>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6" name="TextBox 6"/>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7" name="Freeform 7"/>
          <p:cNvSpPr/>
          <p:nvPr/>
        </p:nvSpPr>
        <p:spPr>
          <a:xfrm rot="-5400000">
            <a:off x="2654502" y="5655492"/>
            <a:ext cx="570941" cy="570941"/>
          </a:xfrm>
          <a:custGeom>
            <a:avLst/>
            <a:gdLst/>
            <a:ahLst/>
            <a:cxnLst/>
            <a:rect l="l" t="t" r="r" b="b"/>
            <a:pathLst>
              <a:path w="856411" h="856411">
                <a:moveTo>
                  <a:pt x="0" y="0"/>
                </a:moveTo>
                <a:lnTo>
                  <a:pt x="856411" y="0"/>
                </a:lnTo>
                <a:lnTo>
                  <a:pt x="856411" y="856411"/>
                </a:lnTo>
                <a:lnTo>
                  <a:pt x="0" y="85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8" name="Group 8"/>
          <p:cNvGrpSpPr/>
          <p:nvPr/>
        </p:nvGrpSpPr>
        <p:grpSpPr>
          <a:xfrm>
            <a:off x="8118240" y="-808466"/>
            <a:ext cx="3387960" cy="1594808"/>
            <a:chOff x="0" y="0"/>
            <a:chExt cx="1338453" cy="630048"/>
          </a:xfrm>
        </p:grpSpPr>
        <p:sp>
          <p:nvSpPr>
            <p:cNvPr id="9" name="Freeform 9"/>
            <p:cNvSpPr/>
            <p:nvPr/>
          </p:nvSpPr>
          <p:spPr>
            <a:xfrm>
              <a:off x="0" y="0"/>
              <a:ext cx="1338453" cy="630048"/>
            </a:xfrm>
            <a:custGeom>
              <a:avLst/>
              <a:gdLst/>
              <a:ahLst/>
              <a:cxnLst/>
              <a:rect l="l" t="t" r="r" b="b"/>
              <a:pathLst>
                <a:path w="1338453" h="630048">
                  <a:moveTo>
                    <a:pt x="152342" y="0"/>
                  </a:moveTo>
                  <a:lnTo>
                    <a:pt x="1186112" y="0"/>
                  </a:lnTo>
                  <a:cubicBezTo>
                    <a:pt x="1226515" y="0"/>
                    <a:pt x="1265264" y="16050"/>
                    <a:pt x="1293834" y="44620"/>
                  </a:cubicBezTo>
                  <a:cubicBezTo>
                    <a:pt x="1322403" y="73190"/>
                    <a:pt x="1338453" y="111938"/>
                    <a:pt x="1338453" y="152342"/>
                  </a:cubicBezTo>
                  <a:lnTo>
                    <a:pt x="1338453" y="477706"/>
                  </a:lnTo>
                  <a:cubicBezTo>
                    <a:pt x="1338453" y="561842"/>
                    <a:pt x="1270248" y="630048"/>
                    <a:pt x="1186112" y="630048"/>
                  </a:cubicBezTo>
                  <a:lnTo>
                    <a:pt x="152342" y="630048"/>
                  </a:lnTo>
                  <a:cubicBezTo>
                    <a:pt x="111938" y="630048"/>
                    <a:pt x="73190" y="613997"/>
                    <a:pt x="44620" y="585428"/>
                  </a:cubicBezTo>
                  <a:cubicBezTo>
                    <a:pt x="16050" y="556858"/>
                    <a:pt x="0" y="518109"/>
                    <a:pt x="0" y="477706"/>
                  </a:cubicBezTo>
                  <a:lnTo>
                    <a:pt x="0" y="152342"/>
                  </a:lnTo>
                  <a:cubicBezTo>
                    <a:pt x="0" y="111938"/>
                    <a:pt x="16050" y="73190"/>
                    <a:pt x="44620" y="44620"/>
                  </a:cubicBezTo>
                  <a:cubicBezTo>
                    <a:pt x="73190" y="16050"/>
                    <a:pt x="111938" y="0"/>
                    <a:pt x="152342" y="0"/>
                  </a:cubicBezTo>
                  <a:close/>
                </a:path>
              </a:pathLst>
            </a:custGeom>
            <a:solidFill>
              <a:srgbClr val="261CE6"/>
            </a:solidFill>
            <a:ln cap="rnd">
              <a:noFill/>
              <a:prstDash val="solid"/>
              <a:round/>
            </a:ln>
          </p:spPr>
          <p:txBody>
            <a:bodyPr/>
            <a:lstStyle/>
            <a:p>
              <a:endParaRPr lang="en-US" sz="1200"/>
            </a:p>
          </p:txBody>
        </p:sp>
        <p:sp>
          <p:nvSpPr>
            <p:cNvPr id="10" name="TextBox 10"/>
            <p:cNvSpPr txBox="1"/>
            <p:nvPr/>
          </p:nvSpPr>
          <p:spPr>
            <a:xfrm>
              <a:off x="0" y="-38100"/>
              <a:ext cx="1338453" cy="668148"/>
            </a:xfrm>
            <a:prstGeom prst="rect">
              <a:avLst/>
            </a:prstGeom>
          </p:spPr>
          <p:txBody>
            <a:bodyPr lIns="33867" tIns="33867" rIns="33867" bIns="33867" rtlCol="0" anchor="ctr"/>
            <a:lstStyle/>
            <a:p>
              <a:pPr algn="ctr">
                <a:lnSpc>
                  <a:spcPts val="1773"/>
                </a:lnSpc>
              </a:pPr>
              <a:endParaRPr sz="1200"/>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06200" y="-621119"/>
            <a:ext cx="908677" cy="3016005"/>
            <a:chOff x="0" y="0"/>
            <a:chExt cx="358984" cy="1191508"/>
          </a:xfrm>
        </p:grpSpPr>
        <p:sp>
          <p:nvSpPr>
            <p:cNvPr id="3" name="Freeform 3"/>
            <p:cNvSpPr/>
            <p:nvPr/>
          </p:nvSpPr>
          <p:spPr>
            <a:xfrm>
              <a:off x="0" y="0"/>
              <a:ext cx="358984" cy="1191508"/>
            </a:xfrm>
            <a:custGeom>
              <a:avLst/>
              <a:gdLst/>
              <a:ahLst/>
              <a:cxnLst/>
              <a:rect l="l" t="t" r="r" b="b"/>
              <a:pathLst>
                <a:path w="358984" h="1191508">
                  <a:moveTo>
                    <a:pt x="179492" y="0"/>
                  </a:moveTo>
                  <a:lnTo>
                    <a:pt x="179492" y="0"/>
                  </a:lnTo>
                  <a:cubicBezTo>
                    <a:pt x="278623" y="0"/>
                    <a:pt x="358984" y="80361"/>
                    <a:pt x="358984" y="179492"/>
                  </a:cubicBezTo>
                  <a:lnTo>
                    <a:pt x="358984" y="1012016"/>
                  </a:lnTo>
                  <a:cubicBezTo>
                    <a:pt x="358984" y="1111147"/>
                    <a:pt x="278623" y="1191508"/>
                    <a:pt x="179492" y="1191508"/>
                  </a:cubicBezTo>
                  <a:lnTo>
                    <a:pt x="179492" y="1191508"/>
                  </a:lnTo>
                  <a:cubicBezTo>
                    <a:pt x="80361" y="1191508"/>
                    <a:pt x="0" y="1111147"/>
                    <a:pt x="0" y="101201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4" name="TextBox 4"/>
            <p:cNvSpPr txBox="1"/>
            <p:nvPr/>
          </p:nvSpPr>
          <p:spPr>
            <a:xfrm>
              <a:off x="0" y="-38100"/>
              <a:ext cx="358984" cy="1229608"/>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855930" y="560263"/>
            <a:ext cx="6073703" cy="757259"/>
          </a:xfrm>
          <a:prstGeom prst="rect">
            <a:avLst/>
          </a:prstGeom>
        </p:spPr>
        <p:txBody>
          <a:bodyPr lIns="0" tIns="0" rIns="0" bIns="0" rtlCol="0" anchor="t">
            <a:spAutoFit/>
          </a:bodyPr>
          <a:lstStyle/>
          <a:p>
            <a:pPr>
              <a:lnSpc>
                <a:spcPts val="5834"/>
              </a:lnSpc>
            </a:pPr>
            <a:r>
              <a:rPr lang="en-US" sz="5890" b="1">
                <a:solidFill>
                  <a:srgbClr val="261CE6"/>
                </a:solidFill>
                <a:latin typeface="Montserrat Ultra-Bold"/>
                <a:ea typeface="Montserrat Ultra-Bold"/>
                <a:cs typeface="Montserrat Ultra-Bold"/>
                <a:sym typeface="Montserrat Ultra-Bold"/>
              </a:rPr>
              <a:t> Methodology</a:t>
            </a:r>
          </a:p>
        </p:txBody>
      </p:sp>
      <p:sp>
        <p:nvSpPr>
          <p:cNvPr id="6" name="TextBox 6"/>
          <p:cNvSpPr txBox="1"/>
          <p:nvPr/>
        </p:nvSpPr>
        <p:spPr>
          <a:xfrm>
            <a:off x="1781983" y="1630062"/>
            <a:ext cx="9201053" cy="3507370"/>
          </a:xfrm>
          <a:prstGeom prst="rect">
            <a:avLst/>
          </a:prstGeom>
        </p:spPr>
        <p:txBody>
          <a:bodyPr lIns="0" tIns="0" rIns="0" bIns="0" rtlCol="0" anchor="t">
            <a:spAutoFit/>
          </a:bodyPr>
          <a:lstStyle/>
          <a:p>
            <a:pPr marL="388639" lvl="1" indent="-194320" algn="just">
              <a:lnSpc>
                <a:spcPts val="2520"/>
              </a:lnSpc>
              <a:buFont typeface="Arial" panose="020B0604020202090204"/>
              <a:buChar char="•"/>
            </a:pPr>
            <a:r>
              <a:rPr lang="en-US" b="1">
                <a:solidFill>
                  <a:srgbClr val="261CE6"/>
                </a:solidFill>
                <a:latin typeface="Canva Sans Bold"/>
                <a:ea typeface="Canva Sans Bold"/>
                <a:cs typeface="Canva Sans Bold"/>
                <a:sym typeface="Canva Sans Bold"/>
              </a:rPr>
              <a:t>Data Collection:</a:t>
            </a:r>
          </a:p>
          <a:p>
            <a:pPr algn="just">
              <a:lnSpc>
                <a:spcPts val="2520"/>
              </a:lnSpc>
            </a:pPr>
            <a:r>
              <a:rPr lang="en-US">
                <a:solidFill>
                  <a:srgbClr val="261CE6"/>
                </a:solidFill>
                <a:latin typeface="Canva Sans" panose="020B0503030501040103"/>
                <a:ea typeface="Canva Sans" panose="020B0503030501040103"/>
                <a:cs typeface="Canva Sans" panose="020B0503030501040103"/>
                <a:sym typeface="Canva Sans" panose="020B0503030501040103"/>
              </a:rPr>
              <a:t>     📚 77 user complaint posts were collected from 7 social media platforms such as Reddit, TikTok, Xiaohongshu, and Weibo.</a:t>
            </a:r>
          </a:p>
          <a:p>
            <a:pPr algn="just">
              <a:lnSpc>
                <a:spcPts val="2520"/>
              </a:lnSpc>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a:p>
            <a:pPr marL="388639" lvl="1" indent="-194320" algn="just">
              <a:lnSpc>
                <a:spcPts val="2520"/>
              </a:lnSpc>
              <a:buFont typeface="Arial" panose="020B0604020202090204"/>
              <a:buChar char="•"/>
            </a:pPr>
            <a:r>
              <a:rPr lang="en-US" b="1">
                <a:solidFill>
                  <a:srgbClr val="261CE6"/>
                </a:solidFill>
                <a:latin typeface="Canva Sans Bold"/>
                <a:ea typeface="Canva Sans Bold"/>
                <a:cs typeface="Canva Sans Bold"/>
                <a:sym typeface="Canva Sans Bold"/>
              </a:rPr>
              <a:t>Semi-Structured Interviews:</a:t>
            </a:r>
          </a:p>
          <a:p>
            <a:pPr algn="just">
              <a:lnSpc>
                <a:spcPts val="2520"/>
              </a:lnSpc>
            </a:pPr>
            <a:r>
              <a:rPr lang="en-US">
                <a:solidFill>
                  <a:srgbClr val="261CE6"/>
                </a:solidFill>
                <a:latin typeface="Canva Sans" panose="020B0503030501040103"/>
                <a:ea typeface="Canva Sans" panose="020B0503030501040103"/>
                <a:cs typeface="Canva Sans" panose="020B0503030501040103"/>
                <a:sym typeface="Canva Sans" panose="020B0503030501040103"/>
              </a:rPr>
              <a:t>      20 experienced users who had interacted with AI companions for 6+ months were interviewed.</a:t>
            </a:r>
          </a:p>
          <a:p>
            <a:pPr algn="just">
              <a:lnSpc>
                <a:spcPts val="2520"/>
              </a:lnSpc>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a:p>
            <a:pPr marL="388639" lvl="1" indent="-194320" algn="just">
              <a:lnSpc>
                <a:spcPts val="2520"/>
              </a:lnSpc>
              <a:buFont typeface="Arial" panose="020B0604020202090204"/>
              <a:buChar char="•"/>
            </a:pPr>
            <a:r>
              <a:rPr lang="en-US" b="1">
                <a:solidFill>
                  <a:srgbClr val="261CE6"/>
                </a:solidFill>
                <a:latin typeface="Canva Sans Bold"/>
                <a:ea typeface="Canva Sans Bold"/>
                <a:cs typeface="Canva Sans Bold"/>
                <a:sym typeface="Canva Sans Bold"/>
              </a:rPr>
              <a:t>Data Analysis:</a:t>
            </a:r>
          </a:p>
          <a:p>
            <a:pPr algn="just">
              <a:lnSpc>
                <a:spcPts val="2520"/>
              </a:lnSpc>
              <a:spcBef>
                <a:spcPct val="0"/>
              </a:spcBef>
            </a:pPr>
            <a:r>
              <a:rPr lang="en-US">
                <a:solidFill>
                  <a:srgbClr val="261CE6"/>
                </a:solidFill>
                <a:latin typeface="Canva Sans" panose="020B0503030501040103"/>
                <a:ea typeface="Canva Sans" panose="020B0503030501040103"/>
                <a:cs typeface="Canva Sans" panose="020B0503030501040103"/>
                <a:sym typeface="Canva Sans" panose="020B0503030501040103"/>
              </a:rPr>
              <a:t>    🔄 </a:t>
            </a:r>
            <a:r>
              <a:rPr lang="en-US" b="1">
                <a:solidFill>
                  <a:srgbClr val="261CE6"/>
                </a:solidFill>
                <a:latin typeface="Canva Sans" panose="020B0503030501040103"/>
                <a:ea typeface="Canva Sans" panose="020B0503030501040103"/>
                <a:cs typeface="Canva Sans" panose="020B0503030501040103"/>
                <a:sym typeface="Canva Sans" panose="020B0503030501040103"/>
              </a:rPr>
              <a:t>Reflexive Thematic Analysis</a:t>
            </a:r>
            <a:r>
              <a:rPr lang="en-US">
                <a:solidFill>
                  <a:srgbClr val="261CE6"/>
                </a:solidFill>
                <a:latin typeface="Canva Sans" panose="020B0503030501040103"/>
                <a:ea typeface="Canva Sans" panose="020B0503030501040103"/>
                <a:cs typeface="Canva Sans" panose="020B0503030501040103"/>
                <a:sym typeface="Canva Sans" panose="020B0503030501040103"/>
              </a:rPr>
              <a:t> was employed to categorize the various types of discriminatory behaviors perceived by users and identify common alignment strategies.</a:t>
            </a:r>
          </a:p>
          <a:p>
            <a:pPr algn="just">
              <a:lnSpc>
                <a:spcPts val="2520"/>
              </a:lnSpc>
              <a:spcBef>
                <a:spcPct val="0"/>
              </a:spcBef>
            </a:pPr>
            <a:endParaRPr lang="en-US">
              <a:solidFill>
                <a:srgbClr val="261CE6"/>
              </a:solidFill>
              <a:latin typeface="Canva Sans" panose="020B0503030501040103"/>
              <a:ea typeface="Canva Sans" panose="020B0503030501040103"/>
              <a:cs typeface="Canva Sans" panose="020B0503030501040103"/>
              <a:sym typeface="Canva Sans" panose="020B0503030501040103"/>
            </a:endParaRPr>
          </a:p>
        </p:txBody>
      </p:sp>
      <p:sp>
        <p:nvSpPr>
          <p:cNvPr id="7" name="Freeform 7"/>
          <p:cNvSpPr/>
          <p:nvPr/>
        </p:nvSpPr>
        <p:spPr>
          <a:xfrm>
            <a:off x="1112305" y="5749943"/>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p:cNvSpPr/>
          <p:nvPr/>
        </p:nvSpPr>
        <p:spPr>
          <a:xfrm>
            <a:off x="1781983" y="5749943"/>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9" name="Freeform 9"/>
          <p:cNvSpPr/>
          <p:nvPr/>
        </p:nvSpPr>
        <p:spPr>
          <a:xfrm>
            <a:off x="2451660" y="5749943"/>
            <a:ext cx="387070" cy="387070"/>
          </a:xfrm>
          <a:custGeom>
            <a:avLst/>
            <a:gdLst/>
            <a:ahLst/>
            <a:cxnLst/>
            <a:rect l="l" t="t" r="r" b="b"/>
            <a:pathLst>
              <a:path w="580605" h="580605">
                <a:moveTo>
                  <a:pt x="0" y="0"/>
                </a:moveTo>
                <a:lnTo>
                  <a:pt x="580606" y="0"/>
                </a:lnTo>
                <a:lnTo>
                  <a:pt x="580606" y="580605"/>
                </a:lnTo>
                <a:lnTo>
                  <a:pt x="0" y="580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6"/>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24</a:t>
            </a:r>
          </a:p>
          <a:p>
            <a:pPr indent="120955">
              <a:lnSpc>
                <a:spcPct val="93000"/>
              </a:lnSpc>
            </a:pPr>
            <a:r>
              <a:rPr lang="zh-CN" altLang="en-US" sz="1048" spc="86" dirty="0">
                <a:solidFill>
                  <a:srgbClr val="FFFFFF"/>
                </a:solidFill>
                <a:latin typeface="宋体"/>
                <a:ea typeface="宋体"/>
              </a:rPr>
              <a:t>24</a:t>
            </a:r>
          </a:p>
        </p:txBody>
      </p:sp>
      <p:sp>
        <p:nvSpPr>
          <p:cNvPr id="138" name="TextBox 138"/>
          <p:cNvSpPr txBox="1"/>
          <p:nvPr/>
        </p:nvSpPr>
        <p:spPr>
          <a:xfrm>
            <a:off x="746880" y="189337"/>
            <a:ext cx="9743923" cy="1109471"/>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endParaRPr lang="en-US" sz="4000" dirty="0">
              <a:latin typeface="Arial" panose="020B0604020202020204" pitchFamily="34" charset="0"/>
              <a:cs typeface="Arial" panose="020B0604020202020204" pitchFamily="34" charset="0"/>
            </a:endParaRPr>
          </a:p>
          <a:p>
            <a:pPr>
              <a:lnSpc>
                <a:spcPts val="1876"/>
              </a:lnSpc>
            </a:pPr>
            <a:endParaRPr lang="en-US" sz="1714" dirty="0"/>
          </a:p>
          <a:p>
            <a:pPr>
              <a:lnSpc>
                <a:spcPct val="101000"/>
              </a:lnSpc>
            </a:pPr>
            <a:endParaRPr lang="zh-CN" altLang="en-US" sz="1143" spc="-5" dirty="0">
              <a:solidFill>
                <a:srgbClr val="6C6C6C"/>
              </a:solidFill>
              <a:latin typeface="宋体"/>
              <a:ea typeface="宋体"/>
            </a:endParaRPr>
          </a:p>
        </p:txBody>
      </p:sp>
      <p:sp>
        <p:nvSpPr>
          <p:cNvPr id="4" name="文本框 3"/>
          <p:cNvSpPr txBox="1"/>
          <p:nvPr/>
        </p:nvSpPr>
        <p:spPr>
          <a:xfrm>
            <a:off x="672962" y="921974"/>
            <a:ext cx="10830354" cy="5262979"/>
          </a:xfrm>
          <a:prstGeom prst="rect">
            <a:avLst/>
          </a:prstGeom>
          <a:noFill/>
        </p:spPr>
        <p:txBody>
          <a:bodyPr wrap="square" rtlCol="0">
            <a:spAutoFit/>
          </a:bodyPr>
          <a:lstStyle/>
          <a:p>
            <a:pPr marL="326578"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Official ChatGPT website</a:t>
            </a:r>
          </a:p>
          <a:p>
            <a:pPr marL="326578" indent="-326578">
              <a:buFont typeface="Arial" panose="020B0604020202090204" pitchFamily="34" charset="0"/>
              <a:buChar char="•"/>
            </a:pPr>
            <a:endParaRPr lang="en-US" altLang="zh-CN" sz="2800" b="1" dirty="0">
              <a:solidFill>
                <a:srgbClr val="0070C0"/>
              </a:solidFill>
              <a:latin typeface="Arial" panose="020B0604020202020204" pitchFamily="34" charset="0"/>
              <a:cs typeface="Arial" panose="020B0604020202020204" pitchFamily="34" charset="0"/>
            </a:endParaRPr>
          </a:p>
          <a:p>
            <a:pPr marL="326578" indent="-326578">
              <a:buFont typeface="Arial" panose="020B0604020202090204" pitchFamily="34" charset="0"/>
              <a:buChar char="•"/>
            </a:pPr>
            <a:r>
              <a:rPr lang="en-US" altLang="zh-CN" sz="2800" b="1" dirty="0">
                <a:solidFill>
                  <a:srgbClr val="0070C0"/>
                </a:solidFill>
                <a:latin typeface="Arial" panose="020B0604020202020204" pitchFamily="34" charset="0"/>
                <a:cs typeface="Arial" panose="020B0604020202020204" pitchFamily="34" charset="0"/>
              </a:rPr>
              <a:t>Advantages</a:t>
            </a:r>
          </a:p>
          <a:p>
            <a:pPr marL="783778" lvl="1"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Free access to GPT-4o Mini</a:t>
            </a:r>
          </a:p>
          <a:p>
            <a:pPr marL="783778" lvl="1" indent="-326578">
              <a:buFont typeface="Arial" panose="020B0604020202090204" pitchFamily="34" charset="0"/>
              <a:buChar char="•"/>
            </a:pPr>
            <a:endParaRPr lang="en-US" altLang="zh-CN" sz="2800" dirty="0">
              <a:latin typeface="Arial" panose="020B0604020202020204" pitchFamily="34" charset="0"/>
              <a:cs typeface="Arial" panose="020B0604020202020204" pitchFamily="34" charset="0"/>
            </a:endParaRPr>
          </a:p>
          <a:p>
            <a:pPr marL="783778" lvl="1"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Membership with GPT-4o available 80 times every 3 hours for $20/month</a:t>
            </a:r>
          </a:p>
          <a:p>
            <a:pPr marL="783778" lvl="1" indent="-326578">
              <a:buFont typeface="Arial" panose="020B0604020202090204" pitchFamily="34" charset="0"/>
              <a:buChar char="•"/>
            </a:pPr>
            <a:endParaRPr lang="en-US" altLang="zh-CN" sz="2800" dirty="0">
              <a:latin typeface="Arial" panose="020B0604020202020204" pitchFamily="34" charset="0"/>
              <a:cs typeface="Arial" panose="020B0604020202020204" pitchFamily="34" charset="0"/>
            </a:endParaRPr>
          </a:p>
          <a:p>
            <a:pPr marL="326578" indent="-326578">
              <a:buFont typeface="Arial" panose="020B0604020202090204" pitchFamily="34" charset="0"/>
              <a:buChar char="•"/>
            </a:pPr>
            <a:r>
              <a:rPr lang="en-US" altLang="zh-CN" sz="2800" b="1" dirty="0">
                <a:solidFill>
                  <a:srgbClr val="0070C0"/>
                </a:solidFill>
                <a:latin typeface="Arial" panose="020B0604020202020204" pitchFamily="34" charset="0"/>
                <a:cs typeface="Arial" panose="020B0604020202020204" pitchFamily="34" charset="0"/>
              </a:rPr>
              <a:t>Disadvantages</a:t>
            </a:r>
          </a:p>
          <a:p>
            <a:pPr marL="783778" lvl="1"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Direct access is not available in China</a:t>
            </a:r>
          </a:p>
          <a:p>
            <a:pPr marL="783778" lvl="1" indent="-326578">
              <a:buFont typeface="Arial" panose="020B0604020202090204" pitchFamily="34" charset="0"/>
              <a:buChar char="•"/>
            </a:pPr>
            <a:endParaRPr lang="en-US" altLang="zh-CN" sz="2800" dirty="0">
              <a:latin typeface="Arial" panose="020B0604020202020204" pitchFamily="34" charset="0"/>
              <a:cs typeface="Arial" panose="020B0604020202020204" pitchFamily="34" charset="0"/>
            </a:endParaRPr>
          </a:p>
          <a:p>
            <a:pPr marL="783778" lvl="1" indent="-326578">
              <a:buFont typeface="Arial" panose="020B0604020202090204" pitchFamily="34" charset="0"/>
              <a:buChar char="•"/>
            </a:pPr>
            <a:r>
              <a:rPr lang="en-US" altLang="zh-CN" sz="2800" dirty="0">
                <a:latin typeface="Arial" panose="020B0604020202020204" pitchFamily="34" charset="0"/>
                <a:cs typeface="Arial" panose="020B0604020202020204" pitchFamily="34" charset="0"/>
              </a:rPr>
              <a:t>Foreign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credit</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card </a:t>
            </a:r>
          </a:p>
        </p:txBody>
      </p:sp>
    </p:spTree>
  </p:cSld>
  <p:clrMapOvr>
    <a:masterClrMapping/>
  </p:clrMapOvr>
  <mc:AlternateContent xmlns:mc="http://schemas.openxmlformats.org/markup-compatibility/2006" xmlns:p14="http://schemas.microsoft.com/office/powerpoint/2010/main">
    <mc:Choice Requires="p14">
      <p:transition spd="slow" p14:dur="2000" advTm="661"/>
    </mc:Choice>
    <mc:Fallback xmlns="">
      <p:transition spd="slow" advTm="66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3246" y="297339"/>
            <a:ext cx="9784455" cy="1082669"/>
          </a:xfrm>
          <a:prstGeom prst="rect">
            <a:avLst/>
          </a:prstGeom>
        </p:spPr>
        <p:txBody>
          <a:bodyPr lIns="0" tIns="0" rIns="0" bIns="0" rtlCol="0" anchor="t">
            <a:spAutoFit/>
          </a:bodyPr>
          <a:lstStyle/>
          <a:p>
            <a:pPr>
              <a:lnSpc>
                <a:spcPts val="5450"/>
              </a:lnSpc>
            </a:pPr>
            <a:r>
              <a:rPr lang="en-US" sz="4400" b="1">
                <a:solidFill>
                  <a:srgbClr val="261CE6"/>
                </a:solidFill>
                <a:latin typeface="Montserrat Ultra-Bold"/>
                <a:ea typeface="Montserrat Ultra-Bold"/>
                <a:cs typeface="Montserrat Ultra-Bold"/>
                <a:sym typeface="Montserrat Ultra-Bold"/>
              </a:rPr>
              <a:t>Findings</a:t>
            </a:r>
          </a:p>
          <a:p>
            <a:pPr>
              <a:lnSpc>
                <a:spcPts val="2877"/>
              </a:lnSpc>
            </a:pPr>
            <a:r>
              <a:rPr lang="en-US" sz="2907" b="1">
                <a:solidFill>
                  <a:srgbClr val="261CE6"/>
                </a:solidFill>
                <a:latin typeface="Montserrat Ultra-Bold"/>
                <a:ea typeface="Montserrat Ultra-Bold"/>
                <a:cs typeface="Montserrat Ultra-Bold"/>
                <a:sym typeface="Montserrat Ultra-Bold"/>
              </a:rPr>
              <a:t>6 Types of Discriminatory Statements </a:t>
            </a:r>
          </a:p>
        </p:txBody>
      </p:sp>
      <p:sp>
        <p:nvSpPr>
          <p:cNvPr id="3" name="TextBox 3"/>
          <p:cNvSpPr txBox="1"/>
          <p:nvPr/>
        </p:nvSpPr>
        <p:spPr>
          <a:xfrm>
            <a:off x="2126475" y="1734422"/>
            <a:ext cx="7740296" cy="4647811"/>
          </a:xfrm>
          <a:prstGeom prst="rect">
            <a:avLst/>
          </a:prstGeom>
        </p:spPr>
        <p:txBody>
          <a:bodyPr lIns="0" tIns="0" rIns="0" bIns="0" rtlCol="0" anchor="t">
            <a:spAutoFit/>
          </a:bodyPr>
          <a:lstStyle/>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Misogyny: ♀️ Bias against women.</a:t>
            </a:r>
          </a:p>
          <a:p>
            <a:pPr>
              <a:lnSpc>
                <a:spcPts val="2613"/>
              </a:lnSpc>
            </a:pPr>
            <a:endParaRPr lang="en-US" sz="1867" b="1">
              <a:solidFill>
                <a:srgbClr val="261CE6"/>
              </a:solidFill>
              <a:latin typeface="Canva Sans Bold"/>
              <a:ea typeface="Canva Sans Bold"/>
              <a:cs typeface="Canva Sans Bold"/>
              <a:sym typeface="Canva Sans Bold"/>
            </a:endParaRPr>
          </a:p>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LGBTQ+ Bias: 🏳️‍🌈 Discrimination related to sexual orientation and gender identity.</a:t>
            </a:r>
          </a:p>
          <a:p>
            <a:pPr>
              <a:lnSpc>
                <a:spcPts val="2613"/>
              </a:lnSpc>
            </a:pPr>
            <a:endParaRPr lang="en-US" sz="1867" b="1">
              <a:solidFill>
                <a:srgbClr val="261CE6"/>
              </a:solidFill>
              <a:latin typeface="Canva Sans Bold"/>
              <a:ea typeface="Canva Sans Bold"/>
              <a:cs typeface="Canva Sans Bold"/>
              <a:sym typeface="Canva Sans Bold"/>
            </a:endParaRPr>
          </a:p>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Appearance Bias: 📝 Prejudices based on physical attributes.</a:t>
            </a:r>
          </a:p>
          <a:p>
            <a:pPr>
              <a:lnSpc>
                <a:spcPts val="2613"/>
              </a:lnSpc>
            </a:pPr>
            <a:endParaRPr lang="en-US" sz="1867" b="1">
              <a:solidFill>
                <a:srgbClr val="261CE6"/>
              </a:solidFill>
              <a:latin typeface="Canva Sans Bold"/>
              <a:ea typeface="Canva Sans Bold"/>
              <a:cs typeface="Canva Sans Bold"/>
              <a:sym typeface="Canva Sans Bold"/>
            </a:endParaRPr>
          </a:p>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Ableism: 🦽 Bias against individuals with disabilities.</a:t>
            </a:r>
          </a:p>
          <a:p>
            <a:pPr>
              <a:lnSpc>
                <a:spcPts val="2613"/>
              </a:lnSpc>
            </a:pPr>
            <a:endParaRPr lang="en-US" sz="1867" b="1">
              <a:solidFill>
                <a:srgbClr val="261CE6"/>
              </a:solidFill>
              <a:latin typeface="Canva Sans Bold"/>
              <a:ea typeface="Canva Sans Bold"/>
              <a:cs typeface="Canva Sans Bold"/>
              <a:sym typeface="Canva Sans Bold"/>
            </a:endParaRPr>
          </a:p>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Racism: 🌍 Stereotypes tied to racial backgrounds</a:t>
            </a:r>
          </a:p>
          <a:p>
            <a:pPr>
              <a:lnSpc>
                <a:spcPts val="2613"/>
              </a:lnSpc>
            </a:pPr>
            <a:endParaRPr lang="en-US" sz="1867" b="1">
              <a:solidFill>
                <a:srgbClr val="261CE6"/>
              </a:solidFill>
              <a:latin typeface="Canva Sans Bold"/>
              <a:ea typeface="Canva Sans Bold"/>
              <a:cs typeface="Canva Sans Bold"/>
              <a:sym typeface="Canva Sans Bold"/>
            </a:endParaRPr>
          </a:p>
          <a:p>
            <a:pPr marL="403033" lvl="1" indent="-201517">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Socioeconomic Bias: 💸 Discrimination based on socio-economic status.</a:t>
            </a:r>
          </a:p>
          <a:p>
            <a:pPr>
              <a:lnSpc>
                <a:spcPts val="2613"/>
              </a:lnSpc>
              <a:spcBef>
                <a:spcPct val="0"/>
              </a:spcBef>
            </a:pPr>
            <a:endParaRPr lang="en-US" sz="1867" b="1">
              <a:solidFill>
                <a:srgbClr val="261CE6"/>
              </a:solidFill>
              <a:latin typeface="Canva Sans Bold"/>
              <a:ea typeface="Canva Sans Bold"/>
              <a:cs typeface="Canva Sans Bold"/>
              <a:sym typeface="Canva Sans Bold"/>
            </a:endParaRPr>
          </a:p>
          <a:p>
            <a:pPr>
              <a:lnSpc>
                <a:spcPts val="2613"/>
              </a:lnSpc>
              <a:spcBef>
                <a:spcPct val="0"/>
              </a:spcBef>
            </a:pPr>
            <a:endParaRPr lang="en-US" sz="1867" b="1">
              <a:solidFill>
                <a:srgbClr val="261CE6"/>
              </a:solidFill>
              <a:latin typeface="Canva Sans Bold"/>
              <a:ea typeface="Canva Sans Bold"/>
              <a:cs typeface="Canva Sans Bold"/>
              <a:sym typeface="Canva Sans Bold"/>
            </a:endParaRPr>
          </a:p>
        </p:txBody>
      </p:sp>
      <p:grpSp>
        <p:nvGrpSpPr>
          <p:cNvPr id="4" name="Group 4"/>
          <p:cNvGrpSpPr/>
          <p:nvPr/>
        </p:nvGrpSpPr>
        <p:grpSpPr>
          <a:xfrm>
            <a:off x="10741932" y="-621119"/>
            <a:ext cx="908677" cy="3016005"/>
            <a:chOff x="0" y="0"/>
            <a:chExt cx="358984" cy="1191508"/>
          </a:xfrm>
        </p:grpSpPr>
        <p:sp>
          <p:nvSpPr>
            <p:cNvPr id="5" name="Freeform 5"/>
            <p:cNvSpPr/>
            <p:nvPr/>
          </p:nvSpPr>
          <p:spPr>
            <a:xfrm>
              <a:off x="0" y="0"/>
              <a:ext cx="358984" cy="1191508"/>
            </a:xfrm>
            <a:custGeom>
              <a:avLst/>
              <a:gdLst/>
              <a:ahLst/>
              <a:cxnLst/>
              <a:rect l="l" t="t" r="r" b="b"/>
              <a:pathLst>
                <a:path w="358984" h="1191508">
                  <a:moveTo>
                    <a:pt x="179492" y="0"/>
                  </a:moveTo>
                  <a:lnTo>
                    <a:pt x="179492" y="0"/>
                  </a:lnTo>
                  <a:cubicBezTo>
                    <a:pt x="278623" y="0"/>
                    <a:pt x="358984" y="80361"/>
                    <a:pt x="358984" y="179492"/>
                  </a:cubicBezTo>
                  <a:lnTo>
                    <a:pt x="358984" y="1012016"/>
                  </a:lnTo>
                  <a:cubicBezTo>
                    <a:pt x="358984" y="1111147"/>
                    <a:pt x="278623" y="1191508"/>
                    <a:pt x="179492" y="1191508"/>
                  </a:cubicBezTo>
                  <a:lnTo>
                    <a:pt x="179492" y="1191508"/>
                  </a:lnTo>
                  <a:cubicBezTo>
                    <a:pt x="80361" y="1191508"/>
                    <a:pt x="0" y="1111147"/>
                    <a:pt x="0" y="101201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6" name="TextBox 6"/>
            <p:cNvSpPr txBox="1"/>
            <p:nvPr/>
          </p:nvSpPr>
          <p:spPr>
            <a:xfrm>
              <a:off x="0" y="-38100"/>
              <a:ext cx="358984" cy="1229608"/>
            </a:xfrm>
            <a:prstGeom prst="rect">
              <a:avLst/>
            </a:prstGeom>
          </p:spPr>
          <p:txBody>
            <a:bodyPr lIns="33867" tIns="33867" rIns="33867" bIns="33867" rtlCol="0" anchor="ctr"/>
            <a:lstStyle/>
            <a:p>
              <a:pPr algn="ctr">
                <a:lnSpc>
                  <a:spcPts val="1773"/>
                </a:lnSpc>
              </a:pPr>
              <a:endParaRPr sz="1200"/>
            </a:p>
          </p:txBody>
        </p:sp>
      </p:grpSp>
      <p:grpSp>
        <p:nvGrpSpPr>
          <p:cNvPr id="7" name="Group 7"/>
          <p:cNvGrpSpPr/>
          <p:nvPr/>
        </p:nvGrpSpPr>
        <p:grpSpPr>
          <a:xfrm rot="-5400000">
            <a:off x="-36554" y="4137468"/>
            <a:ext cx="714036" cy="3612021"/>
            <a:chOff x="0" y="0"/>
            <a:chExt cx="358984" cy="1815954"/>
          </a:xfrm>
        </p:grpSpPr>
        <p:sp>
          <p:nvSpPr>
            <p:cNvPr id="8" name="Freeform 8"/>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9" name="TextBox 9"/>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10" name="Freeform 10"/>
          <p:cNvSpPr/>
          <p:nvPr/>
        </p:nvSpPr>
        <p:spPr>
          <a:xfrm rot="-5400000">
            <a:off x="1503231" y="5719157"/>
            <a:ext cx="448643" cy="448643"/>
          </a:xfrm>
          <a:custGeom>
            <a:avLst/>
            <a:gdLst/>
            <a:ahLst/>
            <a:cxnLst/>
            <a:rect l="l" t="t" r="r" b="b"/>
            <a:pathLst>
              <a:path w="672965" h="672965">
                <a:moveTo>
                  <a:pt x="0" y="0"/>
                </a:moveTo>
                <a:lnTo>
                  <a:pt x="672965" y="0"/>
                </a:lnTo>
                <a:lnTo>
                  <a:pt x="672965" y="672965"/>
                </a:lnTo>
                <a:lnTo>
                  <a:pt x="0" y="672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1" name="Freeform 11"/>
          <p:cNvSpPr/>
          <p:nvPr/>
        </p:nvSpPr>
        <p:spPr>
          <a:xfrm rot="5400000">
            <a:off x="896853" y="2336000"/>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2" name="Freeform 12"/>
          <p:cNvSpPr/>
          <p:nvPr/>
        </p:nvSpPr>
        <p:spPr>
          <a:xfrm rot="5400000">
            <a:off x="896853" y="2628391"/>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3" name="Freeform 13"/>
          <p:cNvSpPr/>
          <p:nvPr/>
        </p:nvSpPr>
        <p:spPr>
          <a:xfrm rot="5400000">
            <a:off x="896853" y="2920782"/>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4" name="Freeform 14"/>
          <p:cNvSpPr/>
          <p:nvPr/>
        </p:nvSpPr>
        <p:spPr>
          <a:xfrm rot="5400000">
            <a:off x="10904914" y="4469694"/>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Freeform 15"/>
          <p:cNvSpPr/>
          <p:nvPr/>
        </p:nvSpPr>
        <p:spPr>
          <a:xfrm rot="5400000">
            <a:off x="10904914" y="4762086"/>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6" name="Freeform 16"/>
          <p:cNvSpPr/>
          <p:nvPr/>
        </p:nvSpPr>
        <p:spPr>
          <a:xfrm rot="5400000">
            <a:off x="10904914" y="5054477"/>
            <a:ext cx="169001" cy="169001"/>
          </a:xfrm>
          <a:custGeom>
            <a:avLst/>
            <a:gdLst/>
            <a:ahLst/>
            <a:cxnLst/>
            <a:rect l="l" t="t" r="r" b="b"/>
            <a:pathLst>
              <a:path w="253501" h="253501">
                <a:moveTo>
                  <a:pt x="0" y="0"/>
                </a:moveTo>
                <a:lnTo>
                  <a:pt x="253501" y="0"/>
                </a:lnTo>
                <a:lnTo>
                  <a:pt x="253501" y="253501"/>
                </a:lnTo>
                <a:lnTo>
                  <a:pt x="0" y="253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117523" y="685800"/>
            <a:ext cx="388677" cy="388677"/>
          </a:xfrm>
          <a:custGeom>
            <a:avLst/>
            <a:gdLst/>
            <a:ahLst/>
            <a:cxnLst/>
            <a:rect l="l" t="t" r="r" b="b"/>
            <a:pathLst>
              <a:path w="583016" h="583016">
                <a:moveTo>
                  <a:pt x="0" y="0"/>
                </a:moveTo>
                <a:lnTo>
                  <a:pt x="583016" y="0"/>
                </a:lnTo>
                <a:lnTo>
                  <a:pt x="583016" y="583016"/>
                </a:lnTo>
                <a:lnTo>
                  <a:pt x="0" y="583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3"/>
          <p:cNvSpPr/>
          <p:nvPr/>
        </p:nvSpPr>
        <p:spPr>
          <a:xfrm rot="5400000">
            <a:off x="11117523" y="1358258"/>
            <a:ext cx="388677" cy="388677"/>
          </a:xfrm>
          <a:custGeom>
            <a:avLst/>
            <a:gdLst/>
            <a:ahLst/>
            <a:cxnLst/>
            <a:rect l="l" t="t" r="r" b="b"/>
            <a:pathLst>
              <a:path w="583016" h="583016">
                <a:moveTo>
                  <a:pt x="0" y="0"/>
                </a:moveTo>
                <a:lnTo>
                  <a:pt x="583016" y="0"/>
                </a:lnTo>
                <a:lnTo>
                  <a:pt x="583016" y="583015"/>
                </a:lnTo>
                <a:lnTo>
                  <a:pt x="0" y="583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5400000">
            <a:off x="11117523" y="2030716"/>
            <a:ext cx="388677" cy="388677"/>
          </a:xfrm>
          <a:custGeom>
            <a:avLst/>
            <a:gdLst/>
            <a:ahLst/>
            <a:cxnLst/>
            <a:rect l="l" t="t" r="r" b="b"/>
            <a:pathLst>
              <a:path w="583016" h="583016">
                <a:moveTo>
                  <a:pt x="0" y="0"/>
                </a:moveTo>
                <a:lnTo>
                  <a:pt x="583016" y="0"/>
                </a:lnTo>
                <a:lnTo>
                  <a:pt x="583016" y="583016"/>
                </a:lnTo>
                <a:lnTo>
                  <a:pt x="0" y="583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5" name="Group 5"/>
          <p:cNvGrpSpPr/>
          <p:nvPr/>
        </p:nvGrpSpPr>
        <p:grpSpPr>
          <a:xfrm>
            <a:off x="11699562" y="3932783"/>
            <a:ext cx="908677" cy="1594808"/>
            <a:chOff x="0" y="0"/>
            <a:chExt cx="358984" cy="630048"/>
          </a:xfrm>
        </p:grpSpPr>
        <p:sp>
          <p:nvSpPr>
            <p:cNvPr id="6" name="Freeform 6"/>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7" name="TextBox 7"/>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435288" y="1296812"/>
            <a:ext cx="908677" cy="1594808"/>
            <a:chOff x="0" y="0"/>
            <a:chExt cx="358984" cy="630048"/>
          </a:xfrm>
        </p:grpSpPr>
        <p:sp>
          <p:nvSpPr>
            <p:cNvPr id="9" name="Freeform 9"/>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0" name="TextBox 10"/>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sp>
        <p:nvSpPr>
          <p:cNvPr id="11" name="Freeform 11"/>
          <p:cNvSpPr/>
          <p:nvPr/>
        </p:nvSpPr>
        <p:spPr>
          <a:xfrm>
            <a:off x="473389" y="1552597"/>
            <a:ext cx="11168887" cy="4000939"/>
          </a:xfrm>
          <a:custGeom>
            <a:avLst/>
            <a:gdLst/>
            <a:ahLst/>
            <a:cxnLst/>
            <a:rect l="l" t="t" r="r" b="b"/>
            <a:pathLst>
              <a:path w="16753330" h="6001408">
                <a:moveTo>
                  <a:pt x="0" y="0"/>
                </a:moveTo>
                <a:lnTo>
                  <a:pt x="16753330" y="0"/>
                </a:lnTo>
                <a:lnTo>
                  <a:pt x="16753330" y="6001408"/>
                </a:lnTo>
                <a:lnTo>
                  <a:pt x="0" y="6001408"/>
                </a:lnTo>
                <a:lnTo>
                  <a:pt x="0" y="0"/>
                </a:lnTo>
                <a:close/>
              </a:path>
            </a:pathLst>
          </a:custGeom>
          <a:blipFill>
            <a:blip r:embed="rId5"/>
            <a:stretch>
              <a:fillRect l="-2698" r="-2698"/>
            </a:stretch>
          </a:blipFill>
        </p:spPr>
        <p:txBody>
          <a:bodyPr/>
          <a:lstStyle/>
          <a:p>
            <a:endParaRPr lang="en-US" sz="1200"/>
          </a:p>
        </p:txBody>
      </p:sp>
      <p:sp>
        <p:nvSpPr>
          <p:cNvPr id="12" name="TextBox 12"/>
          <p:cNvSpPr txBox="1"/>
          <p:nvPr/>
        </p:nvSpPr>
        <p:spPr>
          <a:xfrm>
            <a:off x="493246" y="252889"/>
            <a:ext cx="9609301" cy="803105"/>
          </a:xfrm>
          <a:prstGeom prst="rect">
            <a:avLst/>
          </a:prstGeom>
        </p:spPr>
        <p:txBody>
          <a:bodyPr lIns="0" tIns="0" rIns="0" bIns="0" rtlCol="0" anchor="t">
            <a:spAutoFit/>
          </a:bodyPr>
          <a:lstStyle/>
          <a:p>
            <a:pPr>
              <a:lnSpc>
                <a:spcPts val="3140"/>
              </a:lnSpc>
            </a:pPr>
            <a:r>
              <a:rPr lang="en-US" sz="3173" b="1">
                <a:solidFill>
                  <a:srgbClr val="261CE6"/>
                </a:solidFill>
                <a:latin typeface="Montserrat Ultra-Bold"/>
                <a:ea typeface="Montserrat Ultra-Bold"/>
                <a:cs typeface="Montserrat Ultra-Bold"/>
                <a:sym typeface="Montserrat Ultra-Bold"/>
              </a:rPr>
              <a:t>Users’ Conceptualization &amp; User-Driven Alignment Strategies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117523" y="685800"/>
            <a:ext cx="388677" cy="388677"/>
          </a:xfrm>
          <a:custGeom>
            <a:avLst/>
            <a:gdLst/>
            <a:ahLst/>
            <a:cxnLst/>
            <a:rect l="l" t="t" r="r" b="b"/>
            <a:pathLst>
              <a:path w="583016" h="583016">
                <a:moveTo>
                  <a:pt x="0" y="0"/>
                </a:moveTo>
                <a:lnTo>
                  <a:pt x="583016" y="0"/>
                </a:lnTo>
                <a:lnTo>
                  <a:pt x="583016" y="583016"/>
                </a:lnTo>
                <a:lnTo>
                  <a:pt x="0" y="583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3"/>
          <p:cNvSpPr/>
          <p:nvPr/>
        </p:nvSpPr>
        <p:spPr>
          <a:xfrm rot="5400000">
            <a:off x="11117523" y="1358258"/>
            <a:ext cx="388677" cy="388677"/>
          </a:xfrm>
          <a:custGeom>
            <a:avLst/>
            <a:gdLst/>
            <a:ahLst/>
            <a:cxnLst/>
            <a:rect l="l" t="t" r="r" b="b"/>
            <a:pathLst>
              <a:path w="583016" h="583016">
                <a:moveTo>
                  <a:pt x="0" y="0"/>
                </a:moveTo>
                <a:lnTo>
                  <a:pt x="583016" y="0"/>
                </a:lnTo>
                <a:lnTo>
                  <a:pt x="583016" y="583015"/>
                </a:lnTo>
                <a:lnTo>
                  <a:pt x="0" y="583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rot="5400000">
            <a:off x="11117523" y="2030716"/>
            <a:ext cx="388677" cy="388677"/>
          </a:xfrm>
          <a:custGeom>
            <a:avLst/>
            <a:gdLst/>
            <a:ahLst/>
            <a:cxnLst/>
            <a:rect l="l" t="t" r="r" b="b"/>
            <a:pathLst>
              <a:path w="583016" h="583016">
                <a:moveTo>
                  <a:pt x="0" y="0"/>
                </a:moveTo>
                <a:lnTo>
                  <a:pt x="583016" y="0"/>
                </a:lnTo>
                <a:lnTo>
                  <a:pt x="583016" y="583016"/>
                </a:lnTo>
                <a:lnTo>
                  <a:pt x="0" y="583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5" name="Group 5"/>
          <p:cNvGrpSpPr/>
          <p:nvPr/>
        </p:nvGrpSpPr>
        <p:grpSpPr>
          <a:xfrm>
            <a:off x="11699562" y="3932783"/>
            <a:ext cx="908677" cy="1594808"/>
            <a:chOff x="0" y="0"/>
            <a:chExt cx="358984" cy="630048"/>
          </a:xfrm>
        </p:grpSpPr>
        <p:sp>
          <p:nvSpPr>
            <p:cNvPr id="6" name="Freeform 6"/>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7" name="TextBox 7"/>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435288" y="1296812"/>
            <a:ext cx="908677" cy="1594808"/>
            <a:chOff x="0" y="0"/>
            <a:chExt cx="358984" cy="630048"/>
          </a:xfrm>
        </p:grpSpPr>
        <p:sp>
          <p:nvSpPr>
            <p:cNvPr id="9" name="Freeform 9"/>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0" name="TextBox 10"/>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473389" y="465317"/>
            <a:ext cx="9609301" cy="469487"/>
          </a:xfrm>
          <a:prstGeom prst="rect">
            <a:avLst/>
          </a:prstGeom>
        </p:spPr>
        <p:txBody>
          <a:bodyPr lIns="0" tIns="0" rIns="0" bIns="0" rtlCol="0" anchor="t">
            <a:spAutoFit/>
          </a:bodyPr>
          <a:lstStyle/>
          <a:p>
            <a:pPr>
              <a:lnSpc>
                <a:spcPts val="3604"/>
              </a:lnSpc>
            </a:pPr>
            <a:r>
              <a:rPr lang="en-US" sz="3640" b="1">
                <a:solidFill>
                  <a:srgbClr val="261CE6"/>
                </a:solidFill>
                <a:latin typeface="Montserrat Ultra-Bold"/>
                <a:ea typeface="Montserrat Ultra-Bold"/>
                <a:cs typeface="Montserrat Ultra-Bold"/>
                <a:sym typeface="Montserrat Ultra-Bold"/>
              </a:rPr>
              <a:t>Users’ Conceptualization </a:t>
            </a:r>
          </a:p>
        </p:txBody>
      </p:sp>
      <p:sp>
        <p:nvSpPr>
          <p:cNvPr id="12" name="TextBox 12"/>
          <p:cNvSpPr txBox="1"/>
          <p:nvPr/>
        </p:nvSpPr>
        <p:spPr>
          <a:xfrm>
            <a:off x="714243" y="1313808"/>
            <a:ext cx="7779215" cy="5540748"/>
          </a:xfrm>
          <a:prstGeom prst="rect">
            <a:avLst/>
          </a:prstGeom>
        </p:spPr>
        <p:txBody>
          <a:bodyPr lIns="0" tIns="0" rIns="0" bIns="0" rtlCol="0" anchor="t">
            <a:spAutoFit/>
          </a:bodyPr>
          <a:lstStyle/>
          <a:p>
            <a:pPr>
              <a:lnSpc>
                <a:spcPts val="3080"/>
              </a:lnSpc>
              <a:spcBef>
                <a:spcPct val="0"/>
              </a:spcBef>
            </a:pPr>
            <a:r>
              <a:rPr lang="en-US" sz="2200" b="1">
                <a:solidFill>
                  <a:srgbClr val="261CE6"/>
                </a:solidFill>
                <a:latin typeface="Canva Sans Bold"/>
                <a:ea typeface="Canva Sans Bold"/>
                <a:cs typeface="Canva Sans Bold"/>
                <a:sym typeface="Canva Sans Bold"/>
              </a:rPr>
              <a:t>Machine:</a:t>
            </a:r>
          </a:p>
          <a:p>
            <a:pPr>
              <a:lnSpc>
                <a:spcPts val="3080"/>
              </a:lnSpc>
              <a:spcBef>
                <a:spcPct val="0"/>
              </a:spcBef>
            </a:pPr>
            <a:r>
              <a:rPr lang="en-US" sz="2200">
                <a:solidFill>
                  <a:srgbClr val="261CE6"/>
                </a:solidFill>
                <a:latin typeface="Canva Sans" panose="020B0503030501040103"/>
                <a:ea typeface="Canva Sans" panose="020B0503030501040103"/>
                <a:cs typeface="Canva Sans" panose="020B0503030501040103"/>
                <a:sym typeface="Canva Sans" panose="020B0503030501040103"/>
              </a:rPr>
              <a:t>💡 Users see AI as  a system of algorithms that operates based on pre-programmed logic and data-driven patterns</a:t>
            </a:r>
          </a:p>
          <a:p>
            <a:pPr>
              <a:lnSpc>
                <a:spcPts val="3080"/>
              </a:lnSpc>
              <a:spcBef>
                <a:spcPct val="0"/>
              </a:spcBef>
            </a:pPr>
            <a:endParaRPr lang="en-US" sz="2200">
              <a:solidFill>
                <a:srgbClr val="261CE6"/>
              </a:solidFill>
              <a:latin typeface="Canva Sans" panose="020B0503030501040103"/>
              <a:ea typeface="Canva Sans" panose="020B0503030501040103"/>
              <a:cs typeface="Canva Sans" panose="020B0503030501040103"/>
              <a:sym typeface="Canva Sans" panose="020B0503030501040103"/>
            </a:endParaRPr>
          </a:p>
          <a:p>
            <a:pPr>
              <a:lnSpc>
                <a:spcPts val="3080"/>
              </a:lnSpc>
              <a:spcBef>
                <a:spcPct val="0"/>
              </a:spcBef>
            </a:pPr>
            <a:r>
              <a:rPr lang="en-US" sz="2200" b="1">
                <a:solidFill>
                  <a:srgbClr val="261CE6"/>
                </a:solidFill>
                <a:latin typeface="Canva Sans Bold"/>
                <a:ea typeface="Canva Sans Bold"/>
                <a:cs typeface="Canva Sans Bold"/>
                <a:sym typeface="Canva Sans Bold"/>
              </a:rPr>
              <a:t>Baby:- A Learning Entity</a:t>
            </a:r>
          </a:p>
          <a:p>
            <a:pPr>
              <a:lnSpc>
                <a:spcPts val="3080"/>
              </a:lnSpc>
              <a:spcBef>
                <a:spcPct val="0"/>
              </a:spcBef>
            </a:pPr>
            <a:r>
              <a:rPr lang="en-US" sz="2200">
                <a:solidFill>
                  <a:srgbClr val="261CE6"/>
                </a:solidFill>
                <a:latin typeface="Canva Sans" panose="020B0503030501040103"/>
                <a:ea typeface="Canva Sans" panose="020B0503030501040103"/>
                <a:cs typeface="Canva Sans" panose="020B0503030501040103"/>
                <a:sym typeface="Canva Sans" panose="020B0503030501040103"/>
              </a:rPr>
              <a:t>🌸 Users view AI companions as immature entities that require nurturing and guidance to behave correctly.</a:t>
            </a:r>
          </a:p>
          <a:p>
            <a:pPr>
              <a:lnSpc>
                <a:spcPts val="3080"/>
              </a:lnSpc>
              <a:spcBef>
                <a:spcPct val="0"/>
              </a:spcBef>
            </a:pPr>
            <a:endParaRPr lang="en-US" sz="2200">
              <a:solidFill>
                <a:srgbClr val="261CE6"/>
              </a:solidFill>
              <a:latin typeface="Canva Sans" panose="020B0503030501040103"/>
              <a:ea typeface="Canva Sans" panose="020B0503030501040103"/>
              <a:cs typeface="Canva Sans" panose="020B0503030501040103"/>
              <a:sym typeface="Canva Sans" panose="020B0503030501040103"/>
            </a:endParaRPr>
          </a:p>
          <a:p>
            <a:pPr>
              <a:lnSpc>
                <a:spcPts val="3080"/>
              </a:lnSpc>
              <a:spcBef>
                <a:spcPct val="0"/>
              </a:spcBef>
            </a:pPr>
            <a:r>
              <a:rPr lang="en-US" sz="2200" b="1">
                <a:solidFill>
                  <a:srgbClr val="261CE6"/>
                </a:solidFill>
                <a:latin typeface="Canva Sans Bold"/>
                <a:ea typeface="Canva Sans Bold"/>
                <a:cs typeface="Canva Sans Bold"/>
                <a:sym typeface="Canva Sans Bold"/>
              </a:rPr>
              <a:t>Cosplayer:</a:t>
            </a:r>
          </a:p>
          <a:p>
            <a:pPr>
              <a:lnSpc>
                <a:spcPts val="3080"/>
              </a:lnSpc>
              <a:spcBef>
                <a:spcPct val="0"/>
              </a:spcBef>
            </a:pPr>
            <a:r>
              <a:rPr lang="en-US" sz="2200">
                <a:solidFill>
                  <a:srgbClr val="261CE6"/>
                </a:solidFill>
                <a:latin typeface="Canva Sans" panose="020B0503030501040103"/>
                <a:ea typeface="Canva Sans" panose="020B0503030501040103"/>
                <a:cs typeface="Canva Sans" panose="020B0503030501040103"/>
                <a:sym typeface="Canva Sans" panose="020B0503030501040103"/>
              </a:rPr>
              <a:t>🧚 Users conceptualize AI as a role-playing entity, which acts based on </a:t>
            </a:r>
            <a:r>
              <a:rPr lang="en-US" sz="2200" b="1">
                <a:solidFill>
                  <a:srgbClr val="261CE6"/>
                </a:solidFill>
                <a:latin typeface="Canva Sans Bold"/>
                <a:ea typeface="Canva Sans Bold"/>
                <a:cs typeface="Canva Sans Bold"/>
                <a:sym typeface="Canva Sans Bold"/>
              </a:rPr>
              <a:t>pre-defined roles or behavioral rules</a:t>
            </a:r>
            <a:r>
              <a:rPr lang="en-US" sz="2200">
                <a:solidFill>
                  <a:srgbClr val="261CE6"/>
                </a:solidFill>
                <a:latin typeface="Canva Sans" panose="020B0503030501040103"/>
                <a:ea typeface="Canva Sans" panose="020B0503030501040103"/>
                <a:cs typeface="Canva Sans" panose="020B0503030501040103"/>
                <a:sym typeface="Canva Sans" panose="020B0503030501040103"/>
              </a:rPr>
              <a:t>.</a:t>
            </a:r>
          </a:p>
          <a:p>
            <a:pPr>
              <a:lnSpc>
                <a:spcPts val="3080"/>
              </a:lnSpc>
              <a:spcBef>
                <a:spcPct val="0"/>
              </a:spcBef>
            </a:pPr>
            <a:endParaRPr lang="en-US" sz="2200">
              <a:solidFill>
                <a:srgbClr val="261CE6"/>
              </a:solidFill>
              <a:latin typeface="Canva Sans" panose="020B0503030501040103"/>
              <a:ea typeface="Canva Sans" panose="020B0503030501040103"/>
              <a:cs typeface="Canva Sans" panose="020B0503030501040103"/>
              <a:sym typeface="Canva Sans" panose="020B0503030501040103"/>
            </a:endParaRPr>
          </a:p>
          <a:p>
            <a:pPr>
              <a:lnSpc>
                <a:spcPts val="3080"/>
              </a:lnSpc>
              <a:spcBef>
                <a:spcPct val="0"/>
              </a:spcBef>
            </a:pPr>
            <a:r>
              <a:rPr lang="en-US" sz="2200" b="1">
                <a:solidFill>
                  <a:srgbClr val="261CE6"/>
                </a:solidFill>
                <a:latin typeface="Canva Sans Bold"/>
                <a:ea typeface="Canva Sans Bold"/>
                <a:cs typeface="Canva Sans Bold"/>
                <a:sym typeface="Canva Sans Bold"/>
              </a:rPr>
              <a:t>"</a:t>
            </a:r>
            <a:r>
              <a:rPr lang="zh-CN" altLang="en-US" sz="2200" b="1">
                <a:solidFill>
                  <a:srgbClr val="261CE6"/>
                </a:solidFill>
                <a:latin typeface="Canva Sans Bold"/>
                <a:ea typeface="Canva Sans Bold"/>
                <a:cs typeface="Canva Sans Bold"/>
                <a:sym typeface="Canva Sans Bold"/>
              </a:rPr>
              <a:t>霸道总裁</a:t>
            </a:r>
            <a:r>
              <a:rPr lang="en-US" sz="2200" b="1">
                <a:solidFill>
                  <a:srgbClr val="261CE6"/>
                </a:solidFill>
                <a:latin typeface="Canva Sans Bold"/>
                <a:ea typeface="Canva Sans Bold"/>
                <a:cs typeface="Canva Sans Bold"/>
                <a:sym typeface="Canva Sans Bold"/>
              </a:rPr>
              <a:t>"</a:t>
            </a:r>
          </a:p>
          <a:p>
            <a:pPr>
              <a:lnSpc>
                <a:spcPts val="3080"/>
              </a:lnSpc>
              <a:spcBef>
                <a:spcPct val="0"/>
              </a:spcBef>
            </a:pPr>
            <a:endParaRPr lang="en-US" sz="2200" b="1">
              <a:solidFill>
                <a:srgbClr val="261CE6"/>
              </a:solidFill>
              <a:latin typeface="Canva Sans Bold"/>
              <a:ea typeface="Canva Sans Bold"/>
              <a:cs typeface="Canva Sans Bold"/>
              <a:sym typeface="Canva Sans Bold"/>
            </a:endParaRPr>
          </a:p>
        </p:txBody>
      </p:sp>
      <p:sp>
        <p:nvSpPr>
          <p:cNvPr id="13" name="AutoShape 13"/>
          <p:cNvSpPr/>
          <p:nvPr/>
        </p:nvSpPr>
        <p:spPr>
          <a:xfrm>
            <a:off x="8343632" y="1866199"/>
            <a:ext cx="2284611" cy="748713"/>
          </a:xfrm>
          <a:prstGeom prst="line">
            <a:avLst/>
          </a:prstGeom>
          <a:ln w="38100" cap="flat">
            <a:solidFill>
              <a:srgbClr val="F46172"/>
            </a:solidFill>
            <a:prstDash val="solid"/>
            <a:headEnd type="none" w="sm" len="sm"/>
            <a:tailEnd type="arrow" w="med" len="sm"/>
          </a:ln>
        </p:spPr>
        <p:txBody>
          <a:bodyPr/>
          <a:lstStyle/>
          <a:p>
            <a:endParaRPr lang="en-US" sz="1200"/>
          </a:p>
        </p:txBody>
      </p:sp>
      <p:sp>
        <p:nvSpPr>
          <p:cNvPr id="14" name="AutoShape 14"/>
          <p:cNvSpPr/>
          <p:nvPr/>
        </p:nvSpPr>
        <p:spPr>
          <a:xfrm flipV="1">
            <a:off x="8493457" y="4691808"/>
            <a:ext cx="2286053" cy="1201439"/>
          </a:xfrm>
          <a:prstGeom prst="line">
            <a:avLst/>
          </a:prstGeom>
          <a:ln w="38100" cap="flat">
            <a:solidFill>
              <a:srgbClr val="F46172"/>
            </a:solidFill>
            <a:prstDash val="solid"/>
            <a:headEnd type="none" w="sm" len="sm"/>
            <a:tailEnd type="arrow" w="med" len="sm"/>
          </a:ln>
        </p:spPr>
        <p:txBody>
          <a:bodyPr/>
          <a:lstStyle/>
          <a:p>
            <a:endParaRPr lang="en-US" sz="1200"/>
          </a:p>
        </p:txBody>
      </p:sp>
      <p:grpSp>
        <p:nvGrpSpPr>
          <p:cNvPr id="15" name="Group 15"/>
          <p:cNvGrpSpPr/>
          <p:nvPr/>
        </p:nvGrpSpPr>
        <p:grpSpPr>
          <a:xfrm>
            <a:off x="7855075" y="3024502"/>
            <a:ext cx="2140694" cy="1241671"/>
            <a:chOff x="0" y="-57149"/>
            <a:chExt cx="4281388" cy="2483341"/>
          </a:xfrm>
        </p:grpSpPr>
        <p:sp>
          <p:nvSpPr>
            <p:cNvPr id="16" name="TextBox 16"/>
            <p:cNvSpPr txBox="1"/>
            <p:nvPr/>
          </p:nvSpPr>
          <p:spPr>
            <a:xfrm>
              <a:off x="315764" y="-57149"/>
              <a:ext cx="3243462" cy="721480"/>
            </a:xfrm>
            <a:prstGeom prst="rect">
              <a:avLst/>
            </a:prstGeom>
          </p:spPr>
          <p:txBody>
            <a:bodyPr lIns="0" tIns="0" rIns="0" bIns="0" rtlCol="0" anchor="t">
              <a:spAutoFit/>
            </a:bodyPr>
            <a:lstStyle/>
            <a:p>
              <a:pPr algn="ctr">
                <a:lnSpc>
                  <a:spcPts val="2987"/>
                </a:lnSpc>
                <a:spcBef>
                  <a:spcPct val="0"/>
                </a:spcBef>
              </a:pPr>
              <a:r>
                <a:rPr lang="en-US" sz="2133" b="1">
                  <a:solidFill>
                    <a:srgbClr val="F46172"/>
                  </a:solidFill>
                  <a:latin typeface="Canva Sans Bold"/>
                  <a:ea typeface="Canva Sans Bold"/>
                  <a:cs typeface="Canva Sans Bold"/>
                  <a:sym typeface="Canva Sans Bold"/>
                </a:rPr>
                <a:t>Jailbreaking</a:t>
              </a:r>
            </a:p>
          </p:txBody>
        </p:sp>
        <p:sp>
          <p:nvSpPr>
            <p:cNvPr id="17" name="AutoShape 17"/>
            <p:cNvSpPr/>
            <p:nvPr/>
          </p:nvSpPr>
          <p:spPr>
            <a:xfrm>
              <a:off x="1962894" y="801392"/>
              <a:ext cx="0" cy="960470"/>
            </a:xfrm>
            <a:prstGeom prst="line">
              <a:avLst/>
            </a:prstGeom>
            <a:ln w="50800" cap="flat">
              <a:solidFill>
                <a:srgbClr val="F46172"/>
              </a:solidFill>
              <a:prstDash val="solid"/>
              <a:headEnd type="none" w="sm" len="sm"/>
              <a:tailEnd type="arrow" w="med" len="sm"/>
            </a:ln>
          </p:spPr>
          <p:txBody>
            <a:bodyPr/>
            <a:lstStyle/>
            <a:p>
              <a:endParaRPr lang="en-US" sz="1200"/>
            </a:p>
          </p:txBody>
        </p:sp>
        <p:sp>
          <p:nvSpPr>
            <p:cNvPr id="18" name="TextBox 18"/>
            <p:cNvSpPr txBox="1"/>
            <p:nvPr/>
          </p:nvSpPr>
          <p:spPr>
            <a:xfrm>
              <a:off x="0" y="1704712"/>
              <a:ext cx="4281388" cy="721480"/>
            </a:xfrm>
            <a:prstGeom prst="rect">
              <a:avLst/>
            </a:prstGeom>
          </p:spPr>
          <p:txBody>
            <a:bodyPr lIns="0" tIns="0" rIns="0" bIns="0" rtlCol="0" anchor="t">
              <a:spAutoFit/>
            </a:bodyPr>
            <a:lstStyle/>
            <a:p>
              <a:pPr algn="ctr">
                <a:lnSpc>
                  <a:spcPts val="2987"/>
                </a:lnSpc>
                <a:spcBef>
                  <a:spcPct val="0"/>
                </a:spcBef>
              </a:pPr>
              <a:r>
                <a:rPr lang="en-US" sz="2133" b="1">
                  <a:solidFill>
                    <a:srgbClr val="F46172"/>
                  </a:solidFill>
                  <a:latin typeface="Canva Sans Bold"/>
                  <a:ea typeface="Canva Sans Bold"/>
                  <a:cs typeface="Canva Sans Bold"/>
                  <a:sym typeface="Canva Sans Bold"/>
                </a:rPr>
                <a:t>user-driven bias</a:t>
              </a:r>
            </a:p>
          </p:txBody>
        </p:sp>
      </p:grpSp>
      <p:sp>
        <p:nvSpPr>
          <p:cNvPr id="19" name="TextBox 19"/>
          <p:cNvSpPr txBox="1"/>
          <p:nvPr/>
        </p:nvSpPr>
        <p:spPr>
          <a:xfrm>
            <a:off x="10103413" y="2880981"/>
            <a:ext cx="2088587" cy="1836465"/>
          </a:xfrm>
          <a:prstGeom prst="rect">
            <a:avLst/>
          </a:prstGeom>
        </p:spPr>
        <p:txBody>
          <a:bodyPr lIns="0" tIns="0" rIns="0" bIns="0" rtlCol="0" anchor="t">
            <a:spAutoFit/>
          </a:bodyPr>
          <a:lstStyle/>
          <a:p>
            <a:pPr algn="ctr">
              <a:lnSpc>
                <a:spcPts val="2893"/>
              </a:lnSpc>
              <a:spcBef>
                <a:spcPct val="0"/>
              </a:spcBef>
            </a:pPr>
            <a:r>
              <a:rPr lang="en-US" sz="2067" b="1">
                <a:solidFill>
                  <a:srgbClr val="F46172"/>
                </a:solidFill>
                <a:latin typeface="Canva Sans Bold"/>
                <a:ea typeface="Canva Sans Bold"/>
                <a:cs typeface="Canva Sans Bold"/>
                <a:sym typeface="Canva Sans Bold"/>
              </a:rPr>
              <a:t>Perpetuating Societal Stereotypes</a:t>
            </a:r>
          </a:p>
          <a:p>
            <a:pPr algn="ctr">
              <a:lnSpc>
                <a:spcPts val="2893"/>
              </a:lnSpc>
              <a:spcBef>
                <a:spcPct val="0"/>
              </a:spcBef>
            </a:pPr>
            <a:r>
              <a:rPr lang="en-US" sz="2067" b="1">
                <a:solidFill>
                  <a:srgbClr val="F46172"/>
                </a:solidFill>
                <a:latin typeface="Canva Sans Bold"/>
                <a:ea typeface="Canva Sans Bold"/>
                <a:cs typeface="Canva Sans Bold"/>
                <a:sym typeface="Canva Sans Bold"/>
              </a:rPr>
              <a:t>nlp</a:t>
            </a:r>
          </a:p>
          <a:p>
            <a:pPr algn="ctr">
              <a:lnSpc>
                <a:spcPts val="2893"/>
              </a:lnSpc>
              <a:spcBef>
                <a:spcPct val="0"/>
              </a:spcBef>
            </a:pPr>
            <a:r>
              <a:rPr lang="en-US" sz="2067" b="1">
                <a:solidFill>
                  <a:srgbClr val="F46172"/>
                </a:solidFill>
                <a:latin typeface="Canva Sans Bold"/>
                <a:ea typeface="Canva Sans Bold"/>
                <a:cs typeface="Canva Sans Bold"/>
                <a:sym typeface="Canva Sans Bold"/>
              </a:rPr>
              <a:t>...</a:t>
            </a:r>
          </a:p>
        </p:txBody>
      </p:sp>
      <p:pic>
        <p:nvPicPr>
          <p:cNvPr id="21" name="图片 20"/>
          <p:cNvPicPr>
            <a:picLocks noChangeAspect="1"/>
          </p:cNvPicPr>
          <p:nvPr/>
        </p:nvPicPr>
        <p:blipFill>
          <a:blip r:embed="rId5"/>
          <a:stretch>
            <a:fillRect/>
          </a:stretch>
        </p:blipFill>
        <p:spPr>
          <a:xfrm>
            <a:off x="2010410" y="1313604"/>
            <a:ext cx="5289127" cy="4933103"/>
          </a:xfrm>
          <a:prstGeom prst="rect">
            <a:avLst/>
          </a:prstGeom>
        </p:spPr>
      </p:pic>
      <p:pic>
        <p:nvPicPr>
          <p:cNvPr id="23" name="图片 22"/>
          <p:cNvPicPr>
            <a:picLocks noChangeAspect="1"/>
          </p:cNvPicPr>
          <p:nvPr/>
        </p:nvPicPr>
        <p:blipFill>
          <a:blip r:embed="rId6"/>
          <a:stretch>
            <a:fillRect/>
          </a:stretch>
        </p:blipFill>
        <p:spPr>
          <a:xfrm>
            <a:off x="1947334" y="734907"/>
            <a:ext cx="8048837" cy="556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31241" y="-1778207"/>
            <a:ext cx="700359" cy="3542831"/>
            <a:chOff x="0" y="0"/>
            <a:chExt cx="358984" cy="1815954"/>
          </a:xfrm>
        </p:grpSpPr>
        <p:sp>
          <p:nvSpPr>
            <p:cNvPr id="3" name="Freeform 3"/>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4" name="TextBox 4"/>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5" name="Freeform 5"/>
          <p:cNvSpPr/>
          <p:nvPr/>
        </p:nvSpPr>
        <p:spPr>
          <a:xfrm>
            <a:off x="10961396" y="1153318"/>
            <a:ext cx="440049" cy="440049"/>
          </a:xfrm>
          <a:custGeom>
            <a:avLst/>
            <a:gdLst/>
            <a:ahLst/>
            <a:cxnLst/>
            <a:rect l="l" t="t" r="r" b="b"/>
            <a:pathLst>
              <a:path w="660074" h="660074">
                <a:moveTo>
                  <a:pt x="0" y="0"/>
                </a:moveTo>
                <a:lnTo>
                  <a:pt x="660074" y="0"/>
                </a:lnTo>
                <a:lnTo>
                  <a:pt x="660074" y="660074"/>
                </a:lnTo>
                <a:lnTo>
                  <a:pt x="0" y="660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TextBox 6"/>
          <p:cNvSpPr txBox="1"/>
          <p:nvPr/>
        </p:nvSpPr>
        <p:spPr>
          <a:xfrm>
            <a:off x="427363" y="472167"/>
            <a:ext cx="9609301" cy="469487"/>
          </a:xfrm>
          <a:prstGeom prst="rect">
            <a:avLst/>
          </a:prstGeom>
        </p:spPr>
        <p:txBody>
          <a:bodyPr lIns="0" tIns="0" rIns="0" bIns="0" rtlCol="0" anchor="t">
            <a:spAutoFit/>
          </a:bodyPr>
          <a:lstStyle/>
          <a:p>
            <a:pPr>
              <a:lnSpc>
                <a:spcPts val="3604"/>
              </a:lnSpc>
            </a:pPr>
            <a:r>
              <a:rPr lang="en-US" sz="3640" b="1">
                <a:solidFill>
                  <a:srgbClr val="261CE6"/>
                </a:solidFill>
                <a:latin typeface="Montserrat Ultra-Bold"/>
                <a:ea typeface="Montserrat Ultra-Bold"/>
                <a:cs typeface="Montserrat Ultra-Bold"/>
                <a:sym typeface="Montserrat Ultra-Bold"/>
              </a:rPr>
              <a:t> User-Driven Alignment Strategies </a:t>
            </a:r>
          </a:p>
        </p:txBody>
      </p:sp>
      <p:sp>
        <p:nvSpPr>
          <p:cNvPr id="7" name="TextBox 7"/>
          <p:cNvSpPr txBox="1"/>
          <p:nvPr/>
        </p:nvSpPr>
        <p:spPr>
          <a:xfrm>
            <a:off x="812822" y="1244500"/>
            <a:ext cx="9815745" cy="4316759"/>
          </a:xfrm>
          <a:prstGeom prst="rect">
            <a:avLst/>
          </a:prstGeom>
        </p:spPr>
        <p:txBody>
          <a:bodyPr lIns="0" tIns="0" rIns="0" bIns="0" rtlCol="0" anchor="t">
            <a:spAutoFit/>
          </a:bodyPr>
          <a:lstStyle/>
          <a:p>
            <a:pPr>
              <a:lnSpc>
                <a:spcPts val="2800"/>
              </a:lnSpc>
              <a:spcBef>
                <a:spcPct val="0"/>
              </a:spcBef>
            </a:pPr>
            <a:r>
              <a:rPr lang="en-US" sz="2000" b="1">
                <a:solidFill>
                  <a:srgbClr val="261CE6"/>
                </a:solidFill>
                <a:latin typeface="Canva Sans Bold"/>
                <a:ea typeface="Canva Sans Bold"/>
                <a:cs typeface="Canva Sans Bold"/>
                <a:sym typeface="Canva Sans Bold"/>
              </a:rPr>
              <a:t>Technical Strategies:</a:t>
            </a:r>
          </a:p>
          <a:p>
            <a:pPr>
              <a:lnSpc>
                <a:spcPts val="2800"/>
              </a:lnSpc>
              <a:spcBef>
                <a:spcPct val="0"/>
              </a:spcBef>
            </a:pPr>
            <a:r>
              <a:rPr lang="en-US" sz="2000">
                <a:solidFill>
                  <a:srgbClr val="261CE6"/>
                </a:solidFill>
                <a:latin typeface="Canva Sans" panose="020B0503030501040103"/>
                <a:ea typeface="Canva Sans" panose="020B0503030501040103"/>
                <a:cs typeface="Canva Sans" panose="020B0503030501040103"/>
                <a:sym typeface="Canva Sans" panose="020B0503030501040103"/>
              </a:rPr>
              <a:t>🔄 </a:t>
            </a:r>
            <a:r>
              <a:rPr lang="en-US" sz="2000" b="1">
                <a:solidFill>
                  <a:srgbClr val="261CE6"/>
                </a:solidFill>
                <a:latin typeface="Canva Sans Bold"/>
                <a:ea typeface="Canva Sans Bold"/>
                <a:cs typeface="Canva Sans Bold"/>
                <a:sym typeface="Canva Sans Bold"/>
              </a:rPr>
              <a:t>Backtracking, regenerating, or rewriting</a:t>
            </a:r>
            <a:r>
              <a:rPr lang="en-US" sz="2000">
                <a:solidFill>
                  <a:srgbClr val="261CE6"/>
                </a:solidFill>
                <a:latin typeface="Canva Sans" panose="020B0503030501040103"/>
                <a:ea typeface="Canva Sans" panose="020B0503030501040103"/>
                <a:cs typeface="Canva Sans" panose="020B0503030501040103"/>
                <a:sym typeface="Canva Sans" panose="020B0503030501040103"/>
              </a:rPr>
              <a:t> AI responses to eliminate harmful content.</a:t>
            </a:r>
          </a:p>
          <a:p>
            <a:pPr>
              <a:lnSpc>
                <a:spcPts val="2800"/>
              </a:lnSpc>
              <a:spcBef>
                <a:spcPct val="0"/>
              </a:spcBef>
            </a:pPr>
            <a:r>
              <a:rPr lang="en-US" sz="2000">
                <a:solidFill>
                  <a:srgbClr val="261CE6"/>
                </a:solidFill>
                <a:latin typeface="Canva Sans" panose="020B0503030501040103"/>
                <a:ea typeface="Canva Sans" panose="020B0503030501040103"/>
                <a:cs typeface="Canva Sans" panose="020B0503030501040103"/>
                <a:sym typeface="Canva Sans" panose="020B0503030501040103"/>
              </a:rPr>
              <a:t>📈 Providing </a:t>
            </a:r>
            <a:r>
              <a:rPr lang="en-US" sz="2000" b="1">
                <a:solidFill>
                  <a:srgbClr val="261CE6"/>
                </a:solidFill>
                <a:latin typeface="Canva Sans Bold"/>
                <a:ea typeface="Canva Sans Bold"/>
                <a:cs typeface="Canva Sans Bold"/>
                <a:sym typeface="Canva Sans Bold"/>
              </a:rPr>
              <a:t>low feedback scores</a:t>
            </a:r>
            <a:r>
              <a:rPr lang="en-US" sz="2000">
                <a:solidFill>
                  <a:srgbClr val="261CE6"/>
                </a:solidFill>
                <a:latin typeface="Canva Sans" panose="020B0503030501040103"/>
                <a:ea typeface="Canva Sans" panose="020B0503030501040103"/>
                <a:cs typeface="Canva Sans" panose="020B0503030501040103"/>
                <a:sym typeface="Canva Sans" panose="020B0503030501040103"/>
              </a:rPr>
              <a:t> to signal dissatisfaction and guide AI behavior.</a:t>
            </a:r>
          </a:p>
          <a:p>
            <a:pPr>
              <a:lnSpc>
                <a:spcPts val="2800"/>
              </a:lnSpc>
              <a:spcBef>
                <a:spcPct val="0"/>
              </a:spcBef>
            </a:pPr>
            <a:endParaRPr lang="en-US" sz="2000">
              <a:solidFill>
                <a:srgbClr val="261CE6"/>
              </a:solidFill>
              <a:latin typeface="Canva Sans" panose="020B0503030501040103"/>
              <a:ea typeface="Canva Sans" panose="020B0503030501040103"/>
              <a:cs typeface="Canva Sans" panose="020B0503030501040103"/>
              <a:sym typeface="Canva Sans" panose="020B0503030501040103"/>
            </a:endParaRPr>
          </a:p>
          <a:p>
            <a:pPr>
              <a:lnSpc>
                <a:spcPts val="2800"/>
              </a:lnSpc>
              <a:spcBef>
                <a:spcPct val="0"/>
              </a:spcBef>
            </a:pPr>
            <a:r>
              <a:rPr lang="en-US" sz="2000" b="1">
                <a:solidFill>
                  <a:srgbClr val="261CE6"/>
                </a:solidFill>
                <a:latin typeface="Canva Sans Bold"/>
                <a:ea typeface="Canva Sans Bold"/>
                <a:cs typeface="Canva Sans Bold"/>
                <a:sym typeface="Canva Sans Bold"/>
              </a:rPr>
              <a:t>Argumentative Strategies:</a:t>
            </a:r>
          </a:p>
          <a:p>
            <a:pPr>
              <a:lnSpc>
                <a:spcPts val="2800"/>
              </a:lnSpc>
              <a:spcBef>
                <a:spcPct val="0"/>
              </a:spcBef>
            </a:pPr>
            <a:r>
              <a:rPr lang="en-US" sz="2000">
                <a:solidFill>
                  <a:srgbClr val="261CE6"/>
                </a:solidFill>
                <a:latin typeface="Canva Sans" panose="020B0503030501040103"/>
                <a:ea typeface="Canva Sans" panose="020B0503030501040103"/>
                <a:cs typeface="Canva Sans" panose="020B0503030501040103"/>
                <a:sym typeface="Canva Sans" panose="020B0503030501040103"/>
              </a:rPr>
              <a:t>🔧 Users engage in reasoning with AI, often </a:t>
            </a:r>
            <a:r>
              <a:rPr lang="en-US" sz="2000" b="1">
                <a:solidFill>
                  <a:srgbClr val="261CE6"/>
                </a:solidFill>
                <a:latin typeface="Canva Sans Bold"/>
                <a:ea typeface="Canva Sans Bold"/>
                <a:cs typeface="Canva Sans Bold"/>
                <a:sym typeface="Canva Sans Bold"/>
              </a:rPr>
              <a:t>taking on the role of a "teacher" to correct misstatements</a:t>
            </a:r>
            <a:r>
              <a:rPr lang="en-US" sz="2000">
                <a:solidFill>
                  <a:srgbClr val="261CE6"/>
                </a:solidFill>
                <a:latin typeface="Canva Sans" panose="020B0503030501040103"/>
                <a:ea typeface="Canva Sans" panose="020B0503030501040103"/>
                <a:cs typeface="Canva Sans" panose="020B0503030501040103"/>
                <a:sym typeface="Canva Sans" panose="020B0503030501040103"/>
              </a:rPr>
              <a:t>.</a:t>
            </a:r>
          </a:p>
          <a:p>
            <a:pPr>
              <a:lnSpc>
                <a:spcPts val="2987"/>
              </a:lnSpc>
              <a:spcBef>
                <a:spcPct val="0"/>
              </a:spcBef>
            </a:pPr>
            <a:r>
              <a:rPr lang="en-US" sz="2133">
                <a:solidFill>
                  <a:srgbClr val="261CE6"/>
                </a:solidFill>
                <a:latin typeface="Canva Sans" panose="020B0503030501040103"/>
                <a:ea typeface="Canva Sans" panose="020B0503030501040103"/>
                <a:cs typeface="Canva Sans" panose="020B0503030501040103"/>
                <a:sym typeface="Canva Sans" panose="020B0503030501040103"/>
              </a:rPr>
              <a:t>😠 </a:t>
            </a:r>
            <a:r>
              <a:rPr lang="en-US" sz="2133" b="1">
                <a:solidFill>
                  <a:srgbClr val="261CE6"/>
                </a:solidFill>
                <a:latin typeface="Canva Sans Bold"/>
                <a:ea typeface="Canva Sans Bold"/>
                <a:cs typeface="Canva Sans Bold"/>
                <a:sym typeface="Canva Sans Bold"/>
              </a:rPr>
              <a:t>Expressing anger</a:t>
            </a:r>
            <a:r>
              <a:rPr lang="en-US" sz="2133">
                <a:solidFill>
                  <a:srgbClr val="261CE6"/>
                </a:solidFill>
                <a:latin typeface="Canva Sans" panose="020B0503030501040103"/>
                <a:ea typeface="Canva Sans" panose="020B0503030501040103"/>
                <a:cs typeface="Canva Sans" panose="020B0503030501040103"/>
                <a:sym typeface="Canva Sans" panose="020B0503030501040103"/>
              </a:rPr>
              <a:t> to prompt AI to apologize and self-correct.</a:t>
            </a:r>
          </a:p>
          <a:p>
            <a:pPr>
              <a:lnSpc>
                <a:spcPts val="2800"/>
              </a:lnSpc>
              <a:spcBef>
                <a:spcPct val="0"/>
              </a:spcBef>
            </a:pPr>
            <a:endParaRPr lang="en-US" sz="2133">
              <a:solidFill>
                <a:srgbClr val="261CE6"/>
              </a:solidFill>
              <a:latin typeface="Canva Sans" panose="020B0503030501040103"/>
              <a:ea typeface="Canva Sans" panose="020B0503030501040103"/>
              <a:cs typeface="Canva Sans" panose="020B0503030501040103"/>
              <a:sym typeface="Canva Sans" panose="020B0503030501040103"/>
            </a:endParaRPr>
          </a:p>
          <a:p>
            <a:pPr>
              <a:lnSpc>
                <a:spcPts val="2800"/>
              </a:lnSpc>
              <a:spcBef>
                <a:spcPct val="0"/>
              </a:spcBef>
            </a:pPr>
            <a:r>
              <a:rPr lang="en-US" sz="2000" b="1">
                <a:solidFill>
                  <a:srgbClr val="261CE6"/>
                </a:solidFill>
                <a:latin typeface="Canva Sans Bold"/>
                <a:ea typeface="Canva Sans Bold"/>
                <a:cs typeface="Canva Sans Bold"/>
                <a:sym typeface="Canva Sans Bold"/>
              </a:rPr>
              <a:t>Character Strategies:</a:t>
            </a:r>
          </a:p>
          <a:p>
            <a:pPr>
              <a:lnSpc>
                <a:spcPts val="2800"/>
              </a:lnSpc>
              <a:spcBef>
                <a:spcPct val="0"/>
              </a:spcBef>
            </a:pPr>
            <a:r>
              <a:rPr lang="en-US" sz="2000">
                <a:solidFill>
                  <a:srgbClr val="261CE6"/>
                </a:solidFill>
                <a:latin typeface="Canva Sans" panose="020B0503030501040103"/>
                <a:ea typeface="Canva Sans" panose="020B0503030501040103"/>
                <a:cs typeface="Canva Sans" panose="020B0503030501040103"/>
                <a:sym typeface="Canva Sans" panose="020B0503030501040103"/>
              </a:rPr>
              <a:t>👨‍🎨 Users </a:t>
            </a:r>
            <a:r>
              <a:rPr lang="en-US" sz="2000" b="1">
                <a:solidFill>
                  <a:srgbClr val="261CE6"/>
                </a:solidFill>
                <a:latin typeface="Canva Sans Bold"/>
                <a:ea typeface="Canva Sans Bold"/>
                <a:cs typeface="Canva Sans Bold"/>
                <a:sym typeface="Canva Sans Bold"/>
              </a:rPr>
              <a:t>modify the AI’s character</a:t>
            </a:r>
            <a:r>
              <a:rPr lang="en-US" sz="2000">
                <a:solidFill>
                  <a:srgbClr val="261CE6"/>
                </a:solidFill>
                <a:latin typeface="Canva Sans" panose="020B0503030501040103"/>
                <a:ea typeface="Canva Sans" panose="020B0503030501040103"/>
                <a:cs typeface="Canva Sans" panose="020B0503030501040103"/>
                <a:sym typeface="Canva Sans" panose="020B0503030501040103"/>
              </a:rPr>
              <a:t> settings to reduce biases.</a:t>
            </a:r>
          </a:p>
          <a:p>
            <a:pPr>
              <a:lnSpc>
                <a:spcPts val="2800"/>
              </a:lnSpc>
              <a:spcBef>
                <a:spcPct val="0"/>
              </a:spcBef>
            </a:pPr>
            <a:r>
              <a:rPr lang="en-US" sz="2000">
                <a:solidFill>
                  <a:srgbClr val="261CE6"/>
                </a:solidFill>
                <a:latin typeface="Canva Sans" panose="020B0503030501040103"/>
                <a:ea typeface="Canva Sans" panose="020B0503030501040103"/>
                <a:cs typeface="Canva Sans" panose="020B0503030501040103"/>
                <a:sym typeface="Canva Sans" panose="020B0503030501040103"/>
              </a:rPr>
              <a:t>🔍 Using </a:t>
            </a:r>
            <a:r>
              <a:rPr lang="en-US" sz="2000" b="1">
                <a:solidFill>
                  <a:srgbClr val="261CE6"/>
                </a:solidFill>
                <a:latin typeface="Canva Sans Bold"/>
                <a:ea typeface="Canva Sans Bold"/>
                <a:cs typeface="Canva Sans Bold"/>
                <a:sym typeface="Canva Sans Bold"/>
              </a:rPr>
              <a:t>“Out Of Character” (OOC) </a:t>
            </a:r>
            <a:r>
              <a:rPr lang="en-US" sz="2000">
                <a:solidFill>
                  <a:srgbClr val="261CE6"/>
                </a:solidFill>
                <a:latin typeface="Canva Sans" panose="020B0503030501040103"/>
                <a:ea typeface="Canva Sans" panose="020B0503030501040103"/>
                <a:cs typeface="Canva Sans" panose="020B0503030501040103"/>
                <a:sym typeface="Canva Sans" panose="020B0503030501040103"/>
              </a:rPr>
              <a:t>methods to correct biases and refocus the conversation.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613153" y="-2369226"/>
            <a:ext cx="908677" cy="7018730"/>
            <a:chOff x="0" y="0"/>
            <a:chExt cx="358984" cy="2772832"/>
          </a:xfrm>
        </p:grpSpPr>
        <p:sp>
          <p:nvSpPr>
            <p:cNvPr id="3" name="Freeform 3"/>
            <p:cNvSpPr/>
            <p:nvPr/>
          </p:nvSpPr>
          <p:spPr>
            <a:xfrm>
              <a:off x="0" y="0"/>
              <a:ext cx="358984" cy="2772832"/>
            </a:xfrm>
            <a:custGeom>
              <a:avLst/>
              <a:gdLst/>
              <a:ahLst/>
              <a:cxnLst/>
              <a:rect l="l" t="t" r="r" b="b"/>
              <a:pathLst>
                <a:path w="358984" h="2772832">
                  <a:moveTo>
                    <a:pt x="179492" y="0"/>
                  </a:moveTo>
                  <a:lnTo>
                    <a:pt x="179492" y="0"/>
                  </a:lnTo>
                  <a:cubicBezTo>
                    <a:pt x="278623" y="0"/>
                    <a:pt x="358984" y="80361"/>
                    <a:pt x="358984" y="179492"/>
                  </a:cubicBezTo>
                  <a:lnTo>
                    <a:pt x="358984" y="2593340"/>
                  </a:lnTo>
                  <a:cubicBezTo>
                    <a:pt x="358984" y="2692471"/>
                    <a:pt x="278623" y="2772832"/>
                    <a:pt x="179492" y="2772832"/>
                  </a:cubicBezTo>
                  <a:lnTo>
                    <a:pt x="179492" y="2772832"/>
                  </a:lnTo>
                  <a:cubicBezTo>
                    <a:pt x="80361" y="2772832"/>
                    <a:pt x="0" y="2692471"/>
                    <a:pt x="0" y="2593340"/>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4" name="TextBox 4"/>
            <p:cNvSpPr txBox="1"/>
            <p:nvPr/>
          </p:nvSpPr>
          <p:spPr>
            <a:xfrm>
              <a:off x="0" y="-38100"/>
              <a:ext cx="358984" cy="2810932"/>
            </a:xfrm>
            <a:prstGeom prst="rect">
              <a:avLst/>
            </a:prstGeom>
          </p:spPr>
          <p:txBody>
            <a:bodyPr lIns="33867" tIns="33867" rIns="33867" bIns="33867" rtlCol="0" anchor="ctr"/>
            <a:lstStyle/>
            <a:p>
              <a:pPr algn="ctr">
                <a:lnSpc>
                  <a:spcPts val="1773"/>
                </a:lnSpc>
              </a:pPr>
              <a:endParaRPr sz="1200"/>
            </a:p>
          </p:txBody>
        </p:sp>
      </p:grpSp>
      <p:sp>
        <p:nvSpPr>
          <p:cNvPr id="5" name="Freeform 5"/>
          <p:cNvSpPr/>
          <p:nvPr/>
        </p:nvSpPr>
        <p:spPr>
          <a:xfrm rot="5400000">
            <a:off x="6780323" y="854669"/>
            <a:ext cx="570941" cy="570941"/>
          </a:xfrm>
          <a:custGeom>
            <a:avLst/>
            <a:gdLst/>
            <a:ahLst/>
            <a:cxnLst/>
            <a:rect l="l" t="t" r="r" b="b"/>
            <a:pathLst>
              <a:path w="856411" h="856411">
                <a:moveTo>
                  <a:pt x="0" y="0"/>
                </a:moveTo>
                <a:lnTo>
                  <a:pt x="856411" y="0"/>
                </a:lnTo>
                <a:lnTo>
                  <a:pt x="856411" y="856411"/>
                </a:lnTo>
                <a:lnTo>
                  <a:pt x="0" y="856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TextBox 6"/>
          <p:cNvSpPr txBox="1"/>
          <p:nvPr/>
        </p:nvSpPr>
        <p:spPr>
          <a:xfrm>
            <a:off x="477452" y="522546"/>
            <a:ext cx="6462766" cy="705386"/>
          </a:xfrm>
          <a:prstGeom prst="rect">
            <a:avLst/>
          </a:prstGeom>
        </p:spPr>
        <p:txBody>
          <a:bodyPr lIns="0" tIns="0" rIns="0" bIns="0" rtlCol="0" anchor="t">
            <a:spAutoFit/>
          </a:bodyPr>
          <a:lstStyle/>
          <a:p>
            <a:pPr>
              <a:lnSpc>
                <a:spcPts val="5437"/>
              </a:lnSpc>
            </a:pPr>
            <a:r>
              <a:rPr lang="en-US" sz="5494" b="1">
                <a:solidFill>
                  <a:srgbClr val="261CE6"/>
                </a:solidFill>
                <a:latin typeface="Montserrat Ultra-Bold"/>
                <a:ea typeface="Montserrat Ultra-Bold"/>
                <a:cs typeface="Montserrat Ultra-Bold"/>
                <a:sym typeface="Montserrat Ultra-Bold"/>
              </a:rPr>
              <a:t>Discussion</a:t>
            </a:r>
          </a:p>
        </p:txBody>
      </p:sp>
      <p:sp>
        <p:nvSpPr>
          <p:cNvPr id="7" name="TextBox 7"/>
          <p:cNvSpPr txBox="1"/>
          <p:nvPr/>
        </p:nvSpPr>
        <p:spPr>
          <a:xfrm>
            <a:off x="951654" y="1706881"/>
            <a:ext cx="9001337" cy="4647811"/>
          </a:xfrm>
          <a:prstGeom prst="rect">
            <a:avLst/>
          </a:prstGeom>
        </p:spPr>
        <p:txBody>
          <a:bodyPr wrap="square" lIns="0" tIns="0" rIns="0" bIns="0" rtlCol="0" anchor="t">
            <a:spAutoFit/>
          </a:bodyPr>
          <a:lstStyle/>
          <a:p>
            <a:pPr marL="403033" lvl="1" indent="-201517" algn="just">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Significance of User-Driven Value Alignment:</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Users have </a:t>
            </a:r>
            <a:r>
              <a:rPr lang="en-US" sz="1867" b="1">
                <a:solidFill>
                  <a:srgbClr val="FF0000"/>
                </a:solidFill>
                <a:latin typeface="Canva Sans Bold"/>
                <a:ea typeface="Canva Sans Bold"/>
                <a:cs typeface="Canva Sans Bold"/>
                <a:sym typeface="Canva Sans Bold"/>
              </a:rPr>
              <a:t>greater agency</a:t>
            </a:r>
            <a:r>
              <a:rPr lang="en-US" sz="1867">
                <a:solidFill>
                  <a:srgbClr val="261CE6"/>
                </a:solidFill>
                <a:latin typeface="Canva Sans" panose="020B0503030501040103"/>
                <a:ea typeface="Canva Sans" panose="020B0503030501040103"/>
                <a:cs typeface="Canva Sans" panose="020B0503030501040103"/>
                <a:sym typeface="Canva Sans" panose="020B0503030501040103"/>
              </a:rPr>
              <a:t>, grounded in real-world contexts, centered around personal and community values, and supports iterative human-AI interactions.</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marL="403033" lvl="1" indent="-201517" algn="just">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Enhancing Support for Alignment:--</a:t>
            </a:r>
            <a:r>
              <a:rPr lang="en-US" sz="1867" b="1">
                <a:solidFill>
                  <a:srgbClr val="FF0000"/>
                </a:solidFill>
                <a:latin typeface="Canva Sans Bold"/>
                <a:ea typeface="Canva Sans Bold"/>
                <a:cs typeface="Canva Sans Bold"/>
                <a:sym typeface="Canva Sans Bold"/>
              </a:rPr>
              <a:t>Community-Driven Value Alignment</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Fostering</a:t>
            </a:r>
            <a:r>
              <a:rPr lang="en-US" sz="1867" b="1">
                <a:solidFill>
                  <a:srgbClr val="261CE6"/>
                </a:solidFill>
                <a:latin typeface="Canva Sans Bold"/>
                <a:ea typeface="Canva Sans Bold"/>
                <a:cs typeface="Canva Sans Bold"/>
                <a:sym typeface="Canva Sans Bold"/>
              </a:rPr>
              <a:t> </a:t>
            </a:r>
            <a:r>
              <a:rPr lang="en-US" sz="1867" b="1">
                <a:solidFill>
                  <a:srgbClr val="FF0000"/>
                </a:solidFill>
                <a:latin typeface="Canva Sans Bold"/>
                <a:ea typeface="Canva Sans Bold"/>
                <a:cs typeface="Canva Sans Bold"/>
                <a:sym typeface="Canva Sans Bold"/>
              </a:rPr>
              <a:t>community support systems</a:t>
            </a:r>
            <a:r>
              <a:rPr lang="en-US" sz="1867">
                <a:solidFill>
                  <a:srgbClr val="261CE6"/>
                </a:solidFill>
                <a:latin typeface="Canva Sans" panose="020B0503030501040103"/>
                <a:ea typeface="Canva Sans" panose="020B0503030501040103"/>
                <a:cs typeface="Canva Sans" panose="020B0503030501040103"/>
                <a:sym typeface="Canva Sans" panose="020B0503030501040103"/>
              </a:rPr>
              <a:t> where users can share strategies for AI re-alignment.</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a:t>
            </a:r>
            <a:r>
              <a:rPr lang="en-US" sz="1867" b="1">
                <a:solidFill>
                  <a:srgbClr val="261CE6"/>
                </a:solidFill>
                <a:latin typeface="Canva Sans Bold"/>
                <a:ea typeface="Canva Sans Bold"/>
                <a:cs typeface="Canva Sans Bold"/>
                <a:sym typeface="Canva Sans Bold"/>
              </a:rPr>
              <a:t>Expert-user collaboration</a:t>
            </a:r>
            <a:r>
              <a:rPr lang="en-US" sz="1867">
                <a:solidFill>
                  <a:srgbClr val="261CE6"/>
                </a:solidFill>
                <a:latin typeface="Canva Sans" panose="020B0503030501040103"/>
                <a:ea typeface="Canva Sans" panose="020B0503030501040103"/>
                <a:cs typeface="Canva Sans" panose="020B0503030501040103"/>
                <a:sym typeface="Canva Sans" panose="020B0503030501040103"/>
              </a:rPr>
              <a:t> could further refine AI responses, ensuring long-term alignment with user values.</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613"/>
              </a:lnSpc>
              <a:spcBef>
                <a:spcPct val="0"/>
              </a:spcBef>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Establishing </a:t>
            </a:r>
            <a:r>
              <a:rPr lang="en-US" sz="1867" b="1">
                <a:solidFill>
                  <a:srgbClr val="261CE6"/>
                </a:solidFill>
                <a:latin typeface="Canva Sans Bold"/>
                <a:ea typeface="Canva Sans Bold"/>
                <a:cs typeface="Canva Sans Bold"/>
                <a:sym typeface="Canva Sans Bold"/>
              </a:rPr>
              <a:t>platform policies </a:t>
            </a:r>
            <a:r>
              <a:rPr lang="en-US" sz="1867">
                <a:solidFill>
                  <a:srgbClr val="261CE6"/>
                </a:solidFill>
                <a:latin typeface="Canva Sans" panose="020B0503030501040103"/>
                <a:ea typeface="Canva Sans" panose="020B0503030501040103"/>
                <a:cs typeface="Canva Sans" panose="020B0503030501040103"/>
                <a:sym typeface="Canva Sans" panose="020B0503030501040103"/>
              </a:rPr>
              <a:t>that regulate harmful behaviors and protect users from biased AI outputs.</a:t>
            </a:r>
          </a:p>
          <a:p>
            <a:pPr algn="just">
              <a:lnSpc>
                <a:spcPts val="2613"/>
              </a:lnSpc>
              <a:spcBef>
                <a:spcPct val="0"/>
              </a:spcBef>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p:txBody>
      </p:sp>
      <p:grpSp>
        <p:nvGrpSpPr>
          <p:cNvPr id="8" name="Group 8"/>
          <p:cNvGrpSpPr/>
          <p:nvPr/>
        </p:nvGrpSpPr>
        <p:grpSpPr>
          <a:xfrm>
            <a:off x="-222877" y="4380324"/>
            <a:ext cx="908677" cy="3016005"/>
            <a:chOff x="0" y="0"/>
            <a:chExt cx="358984" cy="1191508"/>
          </a:xfrm>
        </p:grpSpPr>
        <p:sp>
          <p:nvSpPr>
            <p:cNvPr id="9" name="Freeform 9"/>
            <p:cNvSpPr/>
            <p:nvPr/>
          </p:nvSpPr>
          <p:spPr>
            <a:xfrm>
              <a:off x="0" y="0"/>
              <a:ext cx="358984" cy="1191508"/>
            </a:xfrm>
            <a:custGeom>
              <a:avLst/>
              <a:gdLst/>
              <a:ahLst/>
              <a:cxnLst/>
              <a:rect l="l" t="t" r="r" b="b"/>
              <a:pathLst>
                <a:path w="358984" h="1191508">
                  <a:moveTo>
                    <a:pt x="179492" y="0"/>
                  </a:moveTo>
                  <a:lnTo>
                    <a:pt x="179492" y="0"/>
                  </a:lnTo>
                  <a:cubicBezTo>
                    <a:pt x="278623" y="0"/>
                    <a:pt x="358984" y="80361"/>
                    <a:pt x="358984" y="179492"/>
                  </a:cubicBezTo>
                  <a:lnTo>
                    <a:pt x="358984" y="1012016"/>
                  </a:lnTo>
                  <a:cubicBezTo>
                    <a:pt x="358984" y="1111147"/>
                    <a:pt x="278623" y="1191508"/>
                    <a:pt x="179492" y="1191508"/>
                  </a:cubicBezTo>
                  <a:lnTo>
                    <a:pt x="179492" y="1191508"/>
                  </a:lnTo>
                  <a:cubicBezTo>
                    <a:pt x="80361" y="1191508"/>
                    <a:pt x="0" y="1111147"/>
                    <a:pt x="0" y="101201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0" name="TextBox 10"/>
            <p:cNvSpPr txBox="1"/>
            <p:nvPr/>
          </p:nvSpPr>
          <p:spPr>
            <a:xfrm>
              <a:off x="0" y="-38100"/>
              <a:ext cx="358984" cy="1229608"/>
            </a:xfrm>
            <a:prstGeom prst="rect">
              <a:avLst/>
            </a:prstGeom>
          </p:spPr>
          <p:txBody>
            <a:bodyPr lIns="33867" tIns="33867" rIns="33867" bIns="33867" rtlCol="0" anchor="ctr"/>
            <a:lstStyle/>
            <a:p>
              <a:pPr algn="ctr">
                <a:lnSpc>
                  <a:spcPts val="1773"/>
                </a:lnSpc>
              </a:pPr>
              <a:endParaRPr sz="1200"/>
            </a:p>
          </p:txBody>
        </p:sp>
      </p:grpSp>
      <p:grpSp>
        <p:nvGrpSpPr>
          <p:cNvPr id="11" name="Group 11"/>
          <p:cNvGrpSpPr/>
          <p:nvPr/>
        </p:nvGrpSpPr>
        <p:grpSpPr>
          <a:xfrm>
            <a:off x="11506200" y="2107962"/>
            <a:ext cx="908677" cy="3016005"/>
            <a:chOff x="0" y="0"/>
            <a:chExt cx="358984" cy="1191508"/>
          </a:xfrm>
        </p:grpSpPr>
        <p:sp>
          <p:nvSpPr>
            <p:cNvPr id="12" name="Freeform 12"/>
            <p:cNvSpPr/>
            <p:nvPr/>
          </p:nvSpPr>
          <p:spPr>
            <a:xfrm>
              <a:off x="0" y="0"/>
              <a:ext cx="358984" cy="1191508"/>
            </a:xfrm>
            <a:custGeom>
              <a:avLst/>
              <a:gdLst/>
              <a:ahLst/>
              <a:cxnLst/>
              <a:rect l="l" t="t" r="r" b="b"/>
              <a:pathLst>
                <a:path w="358984" h="1191508">
                  <a:moveTo>
                    <a:pt x="179492" y="0"/>
                  </a:moveTo>
                  <a:lnTo>
                    <a:pt x="179492" y="0"/>
                  </a:lnTo>
                  <a:cubicBezTo>
                    <a:pt x="278623" y="0"/>
                    <a:pt x="358984" y="80361"/>
                    <a:pt x="358984" y="179492"/>
                  </a:cubicBezTo>
                  <a:lnTo>
                    <a:pt x="358984" y="1012016"/>
                  </a:lnTo>
                  <a:cubicBezTo>
                    <a:pt x="358984" y="1111147"/>
                    <a:pt x="278623" y="1191508"/>
                    <a:pt x="179492" y="1191508"/>
                  </a:cubicBezTo>
                  <a:lnTo>
                    <a:pt x="179492" y="1191508"/>
                  </a:lnTo>
                  <a:cubicBezTo>
                    <a:pt x="80361" y="1191508"/>
                    <a:pt x="0" y="1111147"/>
                    <a:pt x="0" y="101201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3" name="TextBox 13"/>
            <p:cNvSpPr txBox="1"/>
            <p:nvPr/>
          </p:nvSpPr>
          <p:spPr>
            <a:xfrm>
              <a:off x="0" y="-38100"/>
              <a:ext cx="358984" cy="1229608"/>
            </a:xfrm>
            <a:prstGeom prst="rect">
              <a:avLst/>
            </a:prstGeom>
          </p:spPr>
          <p:txBody>
            <a:bodyPr lIns="33867" tIns="33867" rIns="33867" bIns="33867" rtlCol="0" anchor="ctr"/>
            <a:lstStyle/>
            <a:p>
              <a:pPr algn="ctr">
                <a:lnSpc>
                  <a:spcPts val="1773"/>
                </a:lnSpc>
              </a:pPr>
              <a:endParaRPr sz="1200"/>
            </a:p>
          </p:txBody>
        </p:sp>
      </p:grpSp>
      <p:sp>
        <p:nvSpPr>
          <p:cNvPr id="14" name="Freeform 14"/>
          <p:cNvSpPr/>
          <p:nvPr/>
        </p:nvSpPr>
        <p:spPr>
          <a:xfrm rot="5400000">
            <a:off x="9907793" y="2991254"/>
            <a:ext cx="348737" cy="348737"/>
          </a:xfrm>
          <a:custGeom>
            <a:avLst/>
            <a:gdLst/>
            <a:ahLst/>
            <a:cxnLst/>
            <a:rect l="l" t="t" r="r" b="b"/>
            <a:pathLst>
              <a:path w="523105" h="523105">
                <a:moveTo>
                  <a:pt x="0" y="0"/>
                </a:moveTo>
                <a:lnTo>
                  <a:pt x="523105" y="0"/>
                </a:lnTo>
                <a:lnTo>
                  <a:pt x="523105" y="523105"/>
                </a:lnTo>
                <a:lnTo>
                  <a:pt x="0" y="523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Freeform 15"/>
          <p:cNvSpPr/>
          <p:nvPr/>
        </p:nvSpPr>
        <p:spPr>
          <a:xfrm rot="5400000">
            <a:off x="9907793" y="3594610"/>
            <a:ext cx="348737" cy="348737"/>
          </a:xfrm>
          <a:custGeom>
            <a:avLst/>
            <a:gdLst/>
            <a:ahLst/>
            <a:cxnLst/>
            <a:rect l="l" t="t" r="r" b="b"/>
            <a:pathLst>
              <a:path w="523105" h="523105">
                <a:moveTo>
                  <a:pt x="0" y="0"/>
                </a:moveTo>
                <a:lnTo>
                  <a:pt x="523105" y="0"/>
                </a:lnTo>
                <a:lnTo>
                  <a:pt x="523105" y="523105"/>
                </a:lnTo>
                <a:lnTo>
                  <a:pt x="0" y="523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6" name="Freeform 16"/>
          <p:cNvSpPr/>
          <p:nvPr/>
        </p:nvSpPr>
        <p:spPr>
          <a:xfrm rot="5400000">
            <a:off x="9907793" y="4197966"/>
            <a:ext cx="348737" cy="348737"/>
          </a:xfrm>
          <a:custGeom>
            <a:avLst/>
            <a:gdLst/>
            <a:ahLst/>
            <a:cxnLst/>
            <a:rect l="l" t="t" r="r" b="b"/>
            <a:pathLst>
              <a:path w="523105" h="523105">
                <a:moveTo>
                  <a:pt x="0" y="0"/>
                </a:moveTo>
                <a:lnTo>
                  <a:pt x="523105" y="0"/>
                </a:lnTo>
                <a:lnTo>
                  <a:pt x="523105" y="523105"/>
                </a:lnTo>
                <a:lnTo>
                  <a:pt x="0" y="523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17" name="图片 16"/>
          <p:cNvPicPr/>
          <p:nvPr/>
        </p:nvPicPr>
        <p:blipFill>
          <a:blip r:embed="rId5"/>
          <a:stretch>
            <a:fillRect/>
          </a:stretch>
        </p:blipFill>
        <p:spPr>
          <a:xfrm>
            <a:off x="1879600" y="1803401"/>
            <a:ext cx="7509510" cy="4326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0904" y="556207"/>
            <a:ext cx="8628520" cy="586186"/>
          </a:xfrm>
          <a:prstGeom prst="rect">
            <a:avLst/>
          </a:prstGeom>
        </p:spPr>
        <p:txBody>
          <a:bodyPr lIns="0" tIns="0" rIns="0" bIns="0" rtlCol="0" anchor="t">
            <a:spAutoFit/>
          </a:bodyPr>
          <a:lstStyle/>
          <a:p>
            <a:pPr algn="ctr">
              <a:lnSpc>
                <a:spcPts val="4487"/>
              </a:lnSpc>
            </a:pPr>
            <a:r>
              <a:rPr lang="en-US" sz="4530" b="1">
                <a:solidFill>
                  <a:srgbClr val="261CE6"/>
                </a:solidFill>
                <a:latin typeface="Montserrat Ultra-Bold"/>
                <a:ea typeface="Montserrat Ultra-Bold"/>
                <a:cs typeface="Montserrat Ultra-Bold"/>
                <a:sym typeface="Montserrat Ultra-Bold"/>
              </a:rPr>
              <a:t>Challenges and Limitations</a:t>
            </a:r>
          </a:p>
        </p:txBody>
      </p:sp>
      <p:sp>
        <p:nvSpPr>
          <p:cNvPr id="3" name="TextBox 3"/>
          <p:cNvSpPr txBox="1"/>
          <p:nvPr/>
        </p:nvSpPr>
        <p:spPr>
          <a:xfrm>
            <a:off x="2437626" y="1555267"/>
            <a:ext cx="7661799" cy="4019434"/>
          </a:xfrm>
          <a:prstGeom prst="rect">
            <a:avLst/>
          </a:prstGeom>
        </p:spPr>
        <p:txBody>
          <a:bodyPr lIns="0" tIns="0" rIns="0" bIns="0" rtlCol="0" anchor="t">
            <a:spAutoFit/>
          </a:bodyPr>
          <a:lstStyle/>
          <a:p>
            <a:pPr algn="just">
              <a:lnSpc>
                <a:spcPts val="2613"/>
              </a:lnSpc>
            </a:pPr>
            <a:endParaRPr sz="1200"/>
          </a:p>
          <a:p>
            <a:pPr marL="403033" lvl="1" indent="-201517"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Reliance on self-reported data.</a:t>
            </a:r>
          </a:p>
          <a:p>
            <a:pPr marL="403033" lvl="1" indent="-201517"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Limited sample size and generalizability.</a:t>
            </a:r>
          </a:p>
          <a:p>
            <a:pPr marL="403033" lvl="1" indent="-201517"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Focus on AI companions, not all AI systems.</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marL="403033" lvl="1" indent="-201517"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Future Work:</a:t>
            </a:r>
          </a:p>
          <a:p>
            <a:pPr marL="806067" lvl="2" indent="-268830"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Follow-up studies with different methods.</a:t>
            </a:r>
          </a:p>
          <a:p>
            <a:pPr marL="806067" lvl="2" indent="-268830"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Explore user-driven value alignment in other AI systems.</a:t>
            </a:r>
          </a:p>
          <a:p>
            <a:pPr marL="806067" lvl="2" indent="-268830" algn="just">
              <a:lnSpc>
                <a:spcPts val="2613"/>
              </a:lnSpc>
              <a:buFont typeface="Arial" panose="020B0604020202090204"/>
              <a:buChar char="⚬"/>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Consider multimodal risks and improve detection mechanisms.</a:t>
            </a:r>
          </a:p>
          <a:p>
            <a:pPr algn="just">
              <a:lnSpc>
                <a:spcPts val="289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613"/>
              </a:lnSpc>
              <a:spcBef>
                <a:spcPct val="0"/>
              </a:spcBef>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algn="just">
              <a:lnSpc>
                <a:spcPts val="2613"/>
              </a:lnSpc>
              <a:spcBef>
                <a:spcPct val="0"/>
              </a:spcBef>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p:txBody>
      </p:sp>
      <p:sp>
        <p:nvSpPr>
          <p:cNvPr id="4" name="Freeform 4"/>
          <p:cNvSpPr/>
          <p:nvPr/>
        </p:nvSpPr>
        <p:spPr>
          <a:xfrm>
            <a:off x="711200" y="5785130"/>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1380878" y="5785130"/>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2050556" y="5785130"/>
            <a:ext cx="387070" cy="387070"/>
          </a:xfrm>
          <a:custGeom>
            <a:avLst/>
            <a:gdLst/>
            <a:ahLst/>
            <a:cxnLst/>
            <a:rect l="l" t="t" r="r" b="b"/>
            <a:pathLst>
              <a:path w="580605" h="580605">
                <a:moveTo>
                  <a:pt x="0" y="0"/>
                </a:moveTo>
                <a:lnTo>
                  <a:pt x="580606" y="0"/>
                </a:lnTo>
                <a:lnTo>
                  <a:pt x="580606"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0831241" y="-1778207"/>
            <a:ext cx="700359" cy="3542831"/>
            <a:chOff x="0" y="0"/>
            <a:chExt cx="358984" cy="1815954"/>
          </a:xfrm>
        </p:grpSpPr>
        <p:sp>
          <p:nvSpPr>
            <p:cNvPr id="8" name="Freeform 8"/>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9" name="TextBox 9"/>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10" name="Freeform 10"/>
          <p:cNvSpPr/>
          <p:nvPr/>
        </p:nvSpPr>
        <p:spPr>
          <a:xfrm>
            <a:off x="10961396" y="1153318"/>
            <a:ext cx="440049" cy="440049"/>
          </a:xfrm>
          <a:custGeom>
            <a:avLst/>
            <a:gdLst/>
            <a:ahLst/>
            <a:cxnLst/>
            <a:rect l="l" t="t" r="r" b="b"/>
            <a:pathLst>
              <a:path w="660074" h="660074">
                <a:moveTo>
                  <a:pt x="0" y="0"/>
                </a:moveTo>
                <a:lnTo>
                  <a:pt x="660074" y="0"/>
                </a:lnTo>
                <a:lnTo>
                  <a:pt x="660074" y="660074"/>
                </a:lnTo>
                <a:lnTo>
                  <a:pt x="0" y="660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1" name="Group 11"/>
          <p:cNvGrpSpPr/>
          <p:nvPr/>
        </p:nvGrpSpPr>
        <p:grpSpPr>
          <a:xfrm>
            <a:off x="11699562" y="3932783"/>
            <a:ext cx="908677" cy="1594808"/>
            <a:chOff x="0" y="0"/>
            <a:chExt cx="358984" cy="630048"/>
          </a:xfrm>
        </p:grpSpPr>
        <p:sp>
          <p:nvSpPr>
            <p:cNvPr id="12" name="Freeform 12"/>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3" name="TextBox 13"/>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p:nvPr/>
        </p:nvGrpSpPr>
        <p:grpSpPr>
          <a:xfrm>
            <a:off x="-435288" y="1296812"/>
            <a:ext cx="908677" cy="1594808"/>
            <a:chOff x="0" y="0"/>
            <a:chExt cx="358984" cy="630048"/>
          </a:xfrm>
        </p:grpSpPr>
        <p:sp>
          <p:nvSpPr>
            <p:cNvPr id="15" name="Freeform 15"/>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6" name="TextBox 16"/>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0904" y="556207"/>
            <a:ext cx="8628520" cy="586186"/>
          </a:xfrm>
          <a:prstGeom prst="rect">
            <a:avLst/>
          </a:prstGeom>
        </p:spPr>
        <p:txBody>
          <a:bodyPr lIns="0" tIns="0" rIns="0" bIns="0" rtlCol="0" anchor="t">
            <a:spAutoFit/>
          </a:bodyPr>
          <a:lstStyle/>
          <a:p>
            <a:pPr algn="ctr">
              <a:lnSpc>
                <a:spcPts val="4487"/>
              </a:lnSpc>
            </a:pPr>
            <a:r>
              <a:rPr lang="en-US" sz="4530" b="1">
                <a:solidFill>
                  <a:srgbClr val="261CE6"/>
                </a:solidFill>
                <a:latin typeface="Montserrat Ultra-Bold"/>
                <a:ea typeface="Montserrat Ultra-Bold"/>
                <a:cs typeface="Montserrat Ultra-Bold"/>
                <a:sym typeface="Montserrat Ultra-Bold"/>
              </a:rPr>
              <a:t>Conclusion</a:t>
            </a:r>
          </a:p>
        </p:txBody>
      </p:sp>
      <p:sp>
        <p:nvSpPr>
          <p:cNvPr id="3" name="TextBox 3"/>
          <p:cNvSpPr txBox="1"/>
          <p:nvPr/>
        </p:nvSpPr>
        <p:spPr>
          <a:xfrm>
            <a:off x="1861397" y="1555327"/>
            <a:ext cx="8238067" cy="3647537"/>
          </a:xfrm>
          <a:prstGeom prst="rect">
            <a:avLst/>
          </a:prstGeom>
        </p:spPr>
        <p:txBody>
          <a:bodyPr wrap="square" lIns="0" tIns="0" rIns="0" bIns="0" rtlCol="0" anchor="t">
            <a:spAutoFit/>
          </a:bodyPr>
          <a:lstStyle/>
          <a:p>
            <a:pPr marL="403033" lvl="1" indent="-201517" algn="just">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Key Contributions:</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Introduction of user-driven value alignment, empowering users to shape AI behavior.</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The study identifies discriminatory statements and corresponding strategies to mitigate these biases.</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a:p>
            <a:pPr marL="403033" lvl="1" indent="-201517" algn="just">
              <a:lnSpc>
                <a:spcPts val="2613"/>
              </a:lnSpc>
              <a:buFont typeface="Arial" panose="020B0604020202090204"/>
              <a:buChar char="•"/>
            </a:pPr>
            <a:r>
              <a:rPr lang="en-US" sz="1867" b="1">
                <a:solidFill>
                  <a:srgbClr val="261CE6"/>
                </a:solidFill>
                <a:latin typeface="Canva Sans Bold"/>
                <a:ea typeface="Canva Sans Bold"/>
                <a:cs typeface="Canva Sans Bold"/>
                <a:sym typeface="Canva Sans Bold"/>
              </a:rPr>
              <a:t>Future Research Directions:</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Investigating how AI systems can be better aligned with diverse user values.</a:t>
            </a:r>
          </a:p>
          <a:p>
            <a:pPr algn="just">
              <a:lnSpc>
                <a:spcPts val="2613"/>
              </a:lnSpc>
            </a:pPr>
            <a:r>
              <a:rPr lang="en-US" sz="1867">
                <a:solidFill>
                  <a:srgbClr val="261CE6"/>
                </a:solidFill>
                <a:latin typeface="Canva Sans" panose="020B0503030501040103"/>
                <a:ea typeface="Canva Sans" panose="020B0503030501040103"/>
                <a:cs typeface="Canva Sans" panose="020B0503030501040103"/>
                <a:sym typeface="Canva Sans" panose="020B0503030501040103"/>
              </a:rPr>
              <a:t>    🔧 Developing advanced tools to facilitate continuous user-driven re-alignment of AI companions.</a:t>
            </a:r>
          </a:p>
          <a:p>
            <a:pPr algn="just">
              <a:lnSpc>
                <a:spcPts val="2613"/>
              </a:lnSpc>
            </a:pPr>
            <a:endParaRPr lang="en-US" sz="1867">
              <a:solidFill>
                <a:srgbClr val="261CE6"/>
              </a:solidFill>
              <a:latin typeface="Canva Sans" panose="020B0503030501040103"/>
              <a:ea typeface="Canva Sans" panose="020B0503030501040103"/>
              <a:cs typeface="Canva Sans" panose="020B0503030501040103"/>
              <a:sym typeface="Canva Sans" panose="020B0503030501040103"/>
            </a:endParaRPr>
          </a:p>
        </p:txBody>
      </p:sp>
      <p:sp>
        <p:nvSpPr>
          <p:cNvPr id="4" name="Freeform 4"/>
          <p:cNvSpPr/>
          <p:nvPr/>
        </p:nvSpPr>
        <p:spPr>
          <a:xfrm>
            <a:off x="711200" y="5785130"/>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1380878" y="5785130"/>
            <a:ext cx="387070" cy="387070"/>
          </a:xfrm>
          <a:custGeom>
            <a:avLst/>
            <a:gdLst/>
            <a:ahLst/>
            <a:cxnLst/>
            <a:rect l="l" t="t" r="r" b="b"/>
            <a:pathLst>
              <a:path w="580605" h="580605">
                <a:moveTo>
                  <a:pt x="0" y="0"/>
                </a:moveTo>
                <a:lnTo>
                  <a:pt x="580605" y="0"/>
                </a:lnTo>
                <a:lnTo>
                  <a:pt x="580605"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2050556" y="5785130"/>
            <a:ext cx="387070" cy="387070"/>
          </a:xfrm>
          <a:custGeom>
            <a:avLst/>
            <a:gdLst/>
            <a:ahLst/>
            <a:cxnLst/>
            <a:rect l="l" t="t" r="r" b="b"/>
            <a:pathLst>
              <a:path w="580605" h="580605">
                <a:moveTo>
                  <a:pt x="0" y="0"/>
                </a:moveTo>
                <a:lnTo>
                  <a:pt x="580606" y="0"/>
                </a:lnTo>
                <a:lnTo>
                  <a:pt x="580606" y="580605"/>
                </a:lnTo>
                <a:lnTo>
                  <a:pt x="0" y="5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0831241" y="-1778207"/>
            <a:ext cx="700359" cy="3542831"/>
            <a:chOff x="0" y="0"/>
            <a:chExt cx="358984" cy="1815954"/>
          </a:xfrm>
        </p:grpSpPr>
        <p:sp>
          <p:nvSpPr>
            <p:cNvPr id="8" name="Freeform 8"/>
            <p:cNvSpPr/>
            <p:nvPr/>
          </p:nvSpPr>
          <p:spPr>
            <a:xfrm>
              <a:off x="0" y="0"/>
              <a:ext cx="358984" cy="1815954"/>
            </a:xfrm>
            <a:custGeom>
              <a:avLst/>
              <a:gdLst/>
              <a:ahLst/>
              <a:cxnLst/>
              <a:rect l="l" t="t" r="r" b="b"/>
              <a:pathLst>
                <a:path w="358984" h="1815954">
                  <a:moveTo>
                    <a:pt x="179492" y="0"/>
                  </a:moveTo>
                  <a:lnTo>
                    <a:pt x="179492" y="0"/>
                  </a:lnTo>
                  <a:cubicBezTo>
                    <a:pt x="278623" y="0"/>
                    <a:pt x="358984" y="80361"/>
                    <a:pt x="358984" y="179492"/>
                  </a:cubicBezTo>
                  <a:lnTo>
                    <a:pt x="358984" y="1636462"/>
                  </a:lnTo>
                  <a:cubicBezTo>
                    <a:pt x="358984" y="1735593"/>
                    <a:pt x="278623" y="1815954"/>
                    <a:pt x="179492" y="1815954"/>
                  </a:cubicBezTo>
                  <a:lnTo>
                    <a:pt x="179492" y="1815954"/>
                  </a:lnTo>
                  <a:cubicBezTo>
                    <a:pt x="80361" y="1815954"/>
                    <a:pt x="0" y="1735593"/>
                    <a:pt x="0" y="1636462"/>
                  </a:cubicBezTo>
                  <a:lnTo>
                    <a:pt x="0" y="179492"/>
                  </a:lnTo>
                  <a:cubicBezTo>
                    <a:pt x="0" y="80361"/>
                    <a:pt x="80361" y="0"/>
                    <a:pt x="179492" y="0"/>
                  </a:cubicBezTo>
                  <a:close/>
                </a:path>
              </a:pathLst>
            </a:custGeom>
            <a:solidFill>
              <a:srgbClr val="000000">
                <a:alpha val="0"/>
              </a:srgbClr>
            </a:solidFill>
            <a:ln w="47625" cap="rnd">
              <a:solidFill>
                <a:srgbClr val="261CE6"/>
              </a:solidFill>
              <a:prstDash val="solid"/>
              <a:round/>
            </a:ln>
          </p:spPr>
          <p:txBody>
            <a:bodyPr/>
            <a:lstStyle/>
            <a:p>
              <a:endParaRPr lang="en-US" sz="1200"/>
            </a:p>
          </p:txBody>
        </p:sp>
        <p:sp>
          <p:nvSpPr>
            <p:cNvPr id="9" name="TextBox 9"/>
            <p:cNvSpPr txBox="1"/>
            <p:nvPr/>
          </p:nvSpPr>
          <p:spPr>
            <a:xfrm>
              <a:off x="0" y="-38100"/>
              <a:ext cx="358984" cy="1854054"/>
            </a:xfrm>
            <a:prstGeom prst="rect">
              <a:avLst/>
            </a:prstGeom>
          </p:spPr>
          <p:txBody>
            <a:bodyPr lIns="33867" tIns="33867" rIns="33867" bIns="33867" rtlCol="0" anchor="ctr"/>
            <a:lstStyle/>
            <a:p>
              <a:pPr algn="ctr">
                <a:lnSpc>
                  <a:spcPts val="1773"/>
                </a:lnSpc>
              </a:pPr>
              <a:endParaRPr sz="1200"/>
            </a:p>
          </p:txBody>
        </p:sp>
      </p:grpSp>
      <p:sp>
        <p:nvSpPr>
          <p:cNvPr id="10" name="Freeform 10"/>
          <p:cNvSpPr/>
          <p:nvPr/>
        </p:nvSpPr>
        <p:spPr>
          <a:xfrm>
            <a:off x="10961396" y="1153318"/>
            <a:ext cx="440049" cy="440049"/>
          </a:xfrm>
          <a:custGeom>
            <a:avLst/>
            <a:gdLst/>
            <a:ahLst/>
            <a:cxnLst/>
            <a:rect l="l" t="t" r="r" b="b"/>
            <a:pathLst>
              <a:path w="660074" h="660074">
                <a:moveTo>
                  <a:pt x="0" y="0"/>
                </a:moveTo>
                <a:lnTo>
                  <a:pt x="660074" y="0"/>
                </a:lnTo>
                <a:lnTo>
                  <a:pt x="660074" y="660074"/>
                </a:lnTo>
                <a:lnTo>
                  <a:pt x="0" y="660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1" name="Group 11"/>
          <p:cNvGrpSpPr/>
          <p:nvPr/>
        </p:nvGrpSpPr>
        <p:grpSpPr>
          <a:xfrm>
            <a:off x="11699562" y="3932783"/>
            <a:ext cx="908677" cy="1594808"/>
            <a:chOff x="0" y="0"/>
            <a:chExt cx="358984" cy="630048"/>
          </a:xfrm>
        </p:grpSpPr>
        <p:sp>
          <p:nvSpPr>
            <p:cNvPr id="12" name="Freeform 12"/>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3" name="TextBox 13"/>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p:nvPr/>
        </p:nvGrpSpPr>
        <p:grpSpPr>
          <a:xfrm>
            <a:off x="-435288" y="1296812"/>
            <a:ext cx="908677" cy="1594808"/>
            <a:chOff x="0" y="0"/>
            <a:chExt cx="358984" cy="630048"/>
          </a:xfrm>
        </p:grpSpPr>
        <p:sp>
          <p:nvSpPr>
            <p:cNvPr id="15" name="Freeform 15"/>
            <p:cNvSpPr/>
            <p:nvPr/>
          </p:nvSpPr>
          <p:spPr>
            <a:xfrm>
              <a:off x="0" y="0"/>
              <a:ext cx="358984" cy="630048"/>
            </a:xfrm>
            <a:custGeom>
              <a:avLst/>
              <a:gdLst/>
              <a:ahLst/>
              <a:cxnLst/>
              <a:rect l="l" t="t" r="r" b="b"/>
              <a:pathLst>
                <a:path w="358984" h="630048">
                  <a:moveTo>
                    <a:pt x="179492" y="0"/>
                  </a:moveTo>
                  <a:lnTo>
                    <a:pt x="179492" y="0"/>
                  </a:lnTo>
                  <a:cubicBezTo>
                    <a:pt x="278623" y="0"/>
                    <a:pt x="358984" y="80361"/>
                    <a:pt x="358984" y="179492"/>
                  </a:cubicBezTo>
                  <a:lnTo>
                    <a:pt x="358984" y="450556"/>
                  </a:lnTo>
                  <a:cubicBezTo>
                    <a:pt x="358984" y="549686"/>
                    <a:pt x="278623" y="630048"/>
                    <a:pt x="179492" y="630048"/>
                  </a:cubicBezTo>
                  <a:lnTo>
                    <a:pt x="179492" y="630048"/>
                  </a:lnTo>
                  <a:cubicBezTo>
                    <a:pt x="80361" y="630048"/>
                    <a:pt x="0" y="549686"/>
                    <a:pt x="0" y="450556"/>
                  </a:cubicBezTo>
                  <a:lnTo>
                    <a:pt x="0" y="179492"/>
                  </a:lnTo>
                  <a:cubicBezTo>
                    <a:pt x="0" y="80361"/>
                    <a:pt x="80361" y="0"/>
                    <a:pt x="179492" y="0"/>
                  </a:cubicBezTo>
                  <a:close/>
                </a:path>
              </a:pathLst>
            </a:custGeom>
            <a:solidFill>
              <a:srgbClr val="261CE6"/>
            </a:solidFill>
            <a:ln cap="rnd">
              <a:noFill/>
              <a:prstDash val="solid"/>
              <a:round/>
            </a:ln>
          </p:spPr>
          <p:txBody>
            <a:bodyPr/>
            <a:lstStyle/>
            <a:p>
              <a:endParaRPr lang="en-US" sz="1200"/>
            </a:p>
          </p:txBody>
        </p:sp>
        <p:sp>
          <p:nvSpPr>
            <p:cNvPr id="16" name="TextBox 16"/>
            <p:cNvSpPr txBox="1"/>
            <p:nvPr/>
          </p:nvSpPr>
          <p:spPr>
            <a:xfrm>
              <a:off x="0" y="-38100"/>
              <a:ext cx="358984" cy="668148"/>
            </a:xfrm>
            <a:prstGeom prst="rect">
              <a:avLst/>
            </a:prstGeom>
          </p:spPr>
          <p:txBody>
            <a:bodyPr lIns="33867" tIns="33867" rIns="33867" bIns="33867" rtlCol="0" anchor="ctr"/>
            <a:lstStyle/>
            <a:p>
              <a:pPr algn="ctr">
                <a:lnSpc>
                  <a:spcPts val="1773"/>
                </a:lnSpc>
              </a:pPr>
              <a:endParaRPr sz="12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1"/>
          <p:cNvPicPr>
            <a:picLocks noChangeAspect="1"/>
          </p:cNvPicPr>
          <p:nvPr/>
        </p:nvPicPr>
        <p:blipFill>
          <a:blip r:embed="rId2"/>
          <a:stretch>
            <a:fillRect/>
          </a:stretch>
        </p:blipFill>
        <p:spPr>
          <a:xfrm>
            <a:off x="424542" y="1931233"/>
            <a:ext cx="7855857" cy="3852333"/>
          </a:xfrm>
          <a:prstGeom prst="rect">
            <a:avLst/>
          </a:prstGeom>
        </p:spPr>
      </p:pic>
      <p:sp>
        <p:nvSpPr>
          <p:cNvPr id="202" name="TextBox 202"/>
          <p:cNvSpPr txBox="1"/>
          <p:nvPr/>
        </p:nvSpPr>
        <p:spPr>
          <a:xfrm>
            <a:off x="702645" y="1269466"/>
            <a:ext cx="2962190" cy="315920"/>
          </a:xfrm>
          <a:prstGeom prst="rect">
            <a:avLst/>
          </a:prstGeom>
          <a:noFill/>
        </p:spPr>
        <p:txBody>
          <a:bodyPr wrap="square" lIns="0" tIns="0" rIns="0" bIns="0" rtlCol="0">
            <a:spAutoFit/>
          </a:bodyPr>
          <a:lstStyle/>
          <a:p>
            <a:pPr>
              <a:lnSpc>
                <a:spcPct val="101000"/>
              </a:lnSpc>
            </a:pPr>
            <a:r>
              <a:rPr lang="zh-CN" altLang="en-US" sz="2286" spc="-81" dirty="0">
                <a:solidFill>
                  <a:srgbClr val="0563C1"/>
                </a:solidFill>
                <a:latin typeface="宋体"/>
                <a:ea typeface="宋体"/>
                <a:hlinkClick r:id="rId3" invalidUrl="https:///"/>
              </a:rPr>
              <a:t>https://</a:t>
            </a:r>
            <a:r>
              <a:rPr lang="zh-CN" altLang="en-US" sz="2286" spc="-76" dirty="0">
                <a:solidFill>
                  <a:srgbClr val="0563C1"/>
                </a:solidFill>
                <a:latin typeface="宋体"/>
                <a:ea typeface="宋体"/>
                <a:hlinkClick r:id="rId4"/>
              </a:rPr>
              <a:t>chatgpts.asia</a:t>
            </a:r>
          </a:p>
        </p:txBody>
      </p:sp>
      <p:sp>
        <p:nvSpPr>
          <p:cNvPr id="204" name="TextBox 204"/>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33</a:t>
            </a:r>
          </a:p>
          <a:p>
            <a:pPr indent="120955">
              <a:lnSpc>
                <a:spcPct val="93000"/>
              </a:lnSpc>
            </a:pPr>
            <a:r>
              <a:rPr lang="zh-CN" altLang="en-US" sz="1048" spc="86" dirty="0">
                <a:solidFill>
                  <a:srgbClr val="FFFFFF"/>
                </a:solidFill>
                <a:latin typeface="宋体"/>
                <a:ea typeface="宋体"/>
              </a:rPr>
              <a:t>33</a:t>
            </a:r>
          </a:p>
        </p:txBody>
      </p:sp>
      <p:sp>
        <p:nvSpPr>
          <p:cNvPr id="4" name="TextBox 192"/>
          <p:cNvSpPr txBox="1"/>
          <p:nvPr/>
        </p:nvSpPr>
        <p:spPr>
          <a:xfrm>
            <a:off x="702645" y="222016"/>
            <a:ext cx="10958770" cy="647678"/>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in</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China</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a:t>
            </a:r>
            <a:r>
              <a:rPr lang="zh-CN" altLang="en-US" sz="4000" dirty="0">
                <a:latin typeface="Arial" panose="020B0604020202020204" pitchFamily="34" charset="0"/>
                <a:cs typeface="Arial" panose="020B0604020202020204" pitchFamily="34" charset="0"/>
              </a:rPr>
              <a:t> </a:t>
            </a:r>
            <a:r>
              <a:rPr lang="en-US" altLang="zh-CN" sz="4000" b="1" spc="333" dirty="0">
                <a:solidFill>
                  <a:srgbClr val="323232"/>
                </a:solidFill>
                <a:latin typeface="Arial" panose="020B0604020202020204" pitchFamily="34" charset="0"/>
                <a:ea typeface="Arial" panose="020B0604020202090204"/>
                <a:cs typeface="Arial" panose="020B0604020202020204" pitchFamily="34" charset="0"/>
              </a:rPr>
              <a:t>Mirror Sites</a:t>
            </a:r>
          </a:p>
        </p:txBody>
      </p:sp>
      <p:sp>
        <p:nvSpPr>
          <p:cNvPr id="3" name="TextBox 2">
            <a:extLst>
              <a:ext uri="{FF2B5EF4-FFF2-40B4-BE49-F238E27FC236}">
                <a16:creationId xmlns:a16="http://schemas.microsoft.com/office/drawing/2014/main" id="{CF9388D3-995F-B828-9F11-3CC2DD7D6EA1}"/>
              </a:ext>
            </a:extLst>
          </p:cNvPr>
          <p:cNvSpPr txBox="1"/>
          <p:nvPr/>
        </p:nvSpPr>
        <p:spPr>
          <a:xfrm>
            <a:off x="8477573" y="2905780"/>
            <a:ext cx="2661883" cy="523220"/>
          </a:xfrm>
          <a:prstGeom prst="rect">
            <a:avLst/>
          </a:prstGeom>
          <a:noFill/>
        </p:spPr>
        <p:txBody>
          <a:bodyPr wrap="none" rtlCol="0">
            <a:spAutoFit/>
          </a:bodyPr>
          <a:lstStyle/>
          <a:p>
            <a:r>
              <a:rPr lang="en-US" altLang="zh-CN" sz="2800" dirty="0"/>
              <a:t>No</a:t>
            </a:r>
            <a:r>
              <a:rPr lang="zh-CN" altLang="en-US" sz="2800" dirty="0"/>
              <a:t> </a:t>
            </a:r>
            <a:r>
              <a:rPr lang="en-US" altLang="zh-CN" sz="2800" dirty="0"/>
              <a:t>#</a:t>
            </a:r>
            <a:r>
              <a:rPr lang="zh-CN" altLang="en-US" sz="2800" dirty="0"/>
              <a:t> </a:t>
            </a:r>
            <a:r>
              <a:rPr lang="en-US" altLang="zh-CN" sz="2800" dirty="0"/>
              <a:t>usage</a:t>
            </a:r>
            <a:r>
              <a:rPr lang="zh-CN" altLang="en-US" sz="2800" dirty="0"/>
              <a:t> </a:t>
            </a:r>
            <a:r>
              <a:rPr lang="en-US" altLang="zh-CN" sz="2800" dirty="0"/>
              <a:t>limit</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2000" advTm="642"/>
    </mc:Choice>
    <mc:Fallback xmlns="">
      <p:transition spd="slow" advTm="6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182"/>
          <p:cNvPicPr>
            <a:picLocks noChangeAspect="1"/>
          </p:cNvPicPr>
          <p:nvPr/>
        </p:nvPicPr>
        <p:blipFill>
          <a:blip r:embed="rId2"/>
          <a:stretch>
            <a:fillRect/>
          </a:stretch>
        </p:blipFill>
        <p:spPr>
          <a:xfrm>
            <a:off x="2858947" y="2100015"/>
            <a:ext cx="6452810" cy="3761619"/>
          </a:xfrm>
          <a:prstGeom prst="rect">
            <a:avLst/>
          </a:prstGeom>
        </p:spPr>
      </p:pic>
      <p:sp>
        <p:nvSpPr>
          <p:cNvPr id="3" name="TextBox 182"/>
          <p:cNvSpPr txBox="1"/>
          <p:nvPr/>
        </p:nvSpPr>
        <p:spPr>
          <a:xfrm>
            <a:off x="786963" y="343757"/>
            <a:ext cx="9829375" cy="647678"/>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Accessing GPT</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in</a:t>
            </a:r>
            <a:r>
              <a:rPr lang="zh-CN" altLang="en-US" sz="4000" b="1" spc="281" dirty="0">
                <a:solidFill>
                  <a:srgbClr val="323232"/>
                </a:solidFill>
                <a:latin typeface="Arial" panose="020B0604020202020204" pitchFamily="34" charset="0"/>
                <a:ea typeface="Arial" panose="020B0604020202090204"/>
                <a:cs typeface="Arial" panose="020B0604020202020204" pitchFamily="34" charset="0"/>
              </a:rPr>
              <a:t> </a:t>
            </a:r>
            <a:r>
              <a:rPr lang="en-US" altLang="zh-CN" sz="4000" b="1" spc="281" dirty="0">
                <a:solidFill>
                  <a:srgbClr val="323232"/>
                </a:solidFill>
                <a:latin typeface="Arial" panose="020B0604020202020204" pitchFamily="34" charset="0"/>
                <a:ea typeface="Arial" panose="020B0604020202090204"/>
                <a:cs typeface="Arial" panose="020B0604020202020204" pitchFamily="34" charset="0"/>
              </a:rPr>
              <a:t>China</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a:t>
            </a:r>
            <a:r>
              <a:rPr lang="zh-CN" altLang="en-US" sz="4000" dirty="0">
                <a:latin typeface="Arial" panose="020B0604020202020204" pitchFamily="34" charset="0"/>
                <a:cs typeface="Arial" panose="020B0604020202020204" pitchFamily="34" charset="0"/>
              </a:rPr>
              <a:t> </a:t>
            </a:r>
            <a:r>
              <a:rPr lang="en-US" altLang="zh-CN" sz="4000" b="1" spc="286" dirty="0" err="1">
                <a:solidFill>
                  <a:srgbClr val="323232"/>
                </a:solidFill>
                <a:latin typeface="Arial" panose="020B0604020202020204" pitchFamily="34" charset="0"/>
                <a:ea typeface="Arial" panose="020B0604020202090204"/>
                <a:cs typeface="Arial" panose="020B0604020202020204" pitchFamily="34" charset="0"/>
              </a:rPr>
              <a:t>SweetsA</a:t>
            </a:r>
            <a:r>
              <a:rPr lang="en-US" altLang="zh-CN" sz="4000" b="1" spc="-538" dirty="0">
                <a:solidFill>
                  <a:srgbClr val="323232"/>
                </a:solidFill>
                <a:latin typeface="Arial" panose="020B0604020202020204" pitchFamily="34" charset="0"/>
                <a:cs typeface="Arial" panose="020B0604020202020204" pitchFamily="34" charset="0"/>
              </a:rPr>
              <a:t> </a:t>
            </a:r>
            <a:r>
              <a:rPr lang="en-US" altLang="zh-CN" sz="4000" b="1" spc="162" dirty="0">
                <a:solidFill>
                  <a:srgbClr val="323232"/>
                </a:solidFill>
                <a:latin typeface="Arial" panose="020B0604020202020204" pitchFamily="34" charset="0"/>
                <a:ea typeface="Arial" panose="020B0604020202090204"/>
                <a:cs typeface="Arial" panose="020B0604020202020204" pitchFamily="34" charset="0"/>
              </a:rPr>
              <a:t>I</a:t>
            </a:r>
          </a:p>
        </p:txBody>
      </p:sp>
      <p:sp>
        <p:nvSpPr>
          <p:cNvPr id="184" name="TextBox 184"/>
          <p:cNvSpPr txBox="1"/>
          <p:nvPr/>
        </p:nvSpPr>
        <p:spPr>
          <a:xfrm>
            <a:off x="3546328" y="1440645"/>
            <a:ext cx="3714198" cy="315920"/>
          </a:xfrm>
          <a:prstGeom prst="rect">
            <a:avLst/>
          </a:prstGeom>
          <a:noFill/>
        </p:spPr>
        <p:txBody>
          <a:bodyPr wrap="square" lIns="0" tIns="0" rIns="0" bIns="0" rtlCol="0">
            <a:spAutoFit/>
          </a:bodyPr>
          <a:lstStyle/>
          <a:p>
            <a:pPr>
              <a:lnSpc>
                <a:spcPct val="101000"/>
              </a:lnSpc>
            </a:pPr>
            <a:r>
              <a:rPr lang="zh-CN" altLang="en-US" sz="2286" spc="-10" dirty="0">
                <a:solidFill>
                  <a:srgbClr val="0563C1"/>
                </a:solidFill>
                <a:latin typeface="宋体"/>
                <a:ea typeface="宋体"/>
                <a:hlinkClick r:id="rId3"/>
              </a:rPr>
              <a:t>https://www</a:t>
            </a:r>
            <a:r>
              <a:rPr lang="zh-CN" altLang="en-US" sz="2286" spc="-14" dirty="0">
                <a:solidFill>
                  <a:srgbClr val="0563C1"/>
                </a:solidFill>
                <a:latin typeface="宋体"/>
                <a:ea typeface="宋体"/>
                <a:hlinkClick r:id="rId3"/>
              </a:rPr>
              <a:t>.sweetsai.n</a:t>
            </a:r>
            <a:r>
              <a:rPr lang="zh-CN" altLang="en-US" sz="2286" spc="-10" dirty="0">
                <a:solidFill>
                  <a:srgbClr val="0563C1"/>
                </a:solidFill>
                <a:latin typeface="宋体"/>
                <a:ea typeface="宋体"/>
                <a:hlinkClick r:id="rId3"/>
              </a:rPr>
              <a:t>et/</a:t>
            </a:r>
          </a:p>
        </p:txBody>
      </p:sp>
      <p:sp>
        <p:nvSpPr>
          <p:cNvPr id="186" name="TextBox 186"/>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48" spc="86" dirty="0">
                <a:solidFill>
                  <a:srgbClr val="FFFFFF"/>
                </a:solidFill>
                <a:latin typeface="宋体"/>
                <a:ea typeface="宋体"/>
              </a:rPr>
              <a:t>31</a:t>
            </a:r>
          </a:p>
          <a:p>
            <a:pPr indent="120955">
              <a:lnSpc>
                <a:spcPct val="93000"/>
              </a:lnSpc>
            </a:pPr>
            <a:r>
              <a:rPr lang="zh-CN" altLang="en-US" sz="1048" spc="86" dirty="0">
                <a:solidFill>
                  <a:srgbClr val="FFFFFF"/>
                </a:solidFill>
                <a:latin typeface="宋体"/>
                <a:ea typeface="宋体"/>
              </a:rPr>
              <a:t>31</a:t>
            </a:r>
          </a:p>
        </p:txBody>
      </p:sp>
    </p:spTree>
  </p:cSld>
  <p:clrMapOvr>
    <a:masterClrMapping/>
  </p:clrMapOvr>
  <mc:AlternateContent xmlns:mc="http://schemas.openxmlformats.org/markup-compatibility/2006" xmlns:p14="http://schemas.microsoft.com/office/powerpoint/2010/main">
    <mc:Choice Requires="p14">
      <p:transition spd="slow" p14:dur="2000" advTm="3396"/>
    </mc:Choice>
    <mc:Fallback xmlns="">
      <p:transition spd="slow" advTm="33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
</p:tagLst>
</file>

<file path=ppt/tags/tag2.xml><?xml version="1.0" encoding="utf-8"?>
<p:tagLst xmlns:a="http://schemas.openxmlformats.org/drawingml/2006/main" xmlns:r="http://schemas.openxmlformats.org/officeDocument/2006/relationships" xmlns:p="http://schemas.openxmlformats.org/presentationml/2006/main">
  <p:tag name="TIMING" val="|7"/>
</p:tagLst>
</file>

<file path=ppt/tags/tag3.xml><?xml version="1.0" encoding="utf-8"?>
<p:tagLst xmlns:a="http://schemas.openxmlformats.org/drawingml/2006/main" xmlns:r="http://schemas.openxmlformats.org/officeDocument/2006/relationships" xmlns:p="http://schemas.openxmlformats.org/presentationml/2006/main">
  <p:tag name="TIMING" val="|12.4|3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916</TotalTime>
  <Words>5692</Words>
  <Application>Microsoft Macintosh PowerPoint</Application>
  <PresentationFormat>Widescreen</PresentationFormat>
  <Paragraphs>606</Paragraphs>
  <Slides>76</Slides>
  <Notes>11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76</vt:i4>
      </vt:variant>
    </vt:vector>
  </HeadingPairs>
  <TitlesOfParts>
    <vt:vector size="94" baseType="lpstr">
      <vt:lpstr>Canva Sans</vt:lpstr>
      <vt:lpstr>Canva Sans Bold</vt:lpstr>
      <vt:lpstr>Montserrat Bold Italics</vt:lpstr>
      <vt:lpstr>Montserrat Ultra-Bold</vt:lpstr>
      <vt:lpstr>NimbusRomNo9L</vt:lpstr>
      <vt:lpstr>宋体</vt:lpstr>
      <vt:lpstr>Times New Roman Regular</vt:lpstr>
      <vt:lpstr>思源黑体 1</vt:lpstr>
      <vt:lpstr>Akzidenz-Grotesk Bold</vt:lpstr>
      <vt:lpstr>Aptos</vt:lpstr>
      <vt:lpstr>Aptos Display</vt:lpstr>
      <vt:lpstr>Arial</vt:lpstr>
      <vt:lpstr>Helvetica</vt:lpstr>
      <vt:lpstr>Montserrat</vt:lpstr>
      <vt:lpstr>Times New Roman</vt:lpstr>
      <vt:lpstr>Times New Roman Bold</vt:lpstr>
      <vt:lpstr>Times New Roman Ultra-Bold</vt:lpstr>
      <vt:lpstr>Office Theme</vt:lpstr>
      <vt:lpstr>Lecture 2: Introduction to Large Language Models - Prompt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188</cp:revision>
  <dcterms:created xsi:type="dcterms:W3CDTF">2025-01-15T19:45:04Z</dcterms:created>
  <dcterms:modified xsi:type="dcterms:W3CDTF">2025-05-20T16:18:11Z</dcterms:modified>
</cp:coreProperties>
</file>